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21" r:id="rId3"/>
    <p:sldId id="323" r:id="rId4"/>
    <p:sldId id="295" r:id="rId5"/>
    <p:sldId id="278" r:id="rId6"/>
    <p:sldId id="287" r:id="rId7"/>
    <p:sldId id="285" r:id="rId8"/>
    <p:sldId id="300" r:id="rId9"/>
    <p:sldId id="286" r:id="rId10"/>
    <p:sldId id="310" r:id="rId11"/>
    <p:sldId id="309" r:id="rId12"/>
    <p:sldId id="291" r:id="rId13"/>
    <p:sldId id="290" r:id="rId14"/>
    <p:sldId id="262" r:id="rId15"/>
    <p:sldId id="305" r:id="rId16"/>
    <p:sldId id="268" r:id="rId17"/>
    <p:sldId id="318" r:id="rId18"/>
    <p:sldId id="316" r:id="rId19"/>
    <p:sldId id="319" r:id="rId20"/>
    <p:sldId id="303" r:id="rId21"/>
    <p:sldId id="314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5" autoAdjust="0"/>
  </p:normalViewPr>
  <p:slideViewPr>
    <p:cSldViewPr snapToGrid="0" snapToObjects="1">
      <p:cViewPr varScale="1">
        <p:scale>
          <a:sx n="86" d="100"/>
          <a:sy n="86" d="100"/>
        </p:scale>
        <p:origin x="-17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AD6D9-9340-344A-8788-F74072CFE678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6ED00-943A-C848-A51B-5496F42A16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74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err="1" smtClean="0"/>
              <a:t>Epigenetic</a:t>
            </a:r>
            <a:r>
              <a:rPr lang="fr-FR" sz="1200" dirty="0" smtClean="0"/>
              <a:t> </a:t>
            </a:r>
            <a:r>
              <a:rPr lang="fr-FR" sz="1200" dirty="0" err="1" smtClean="0"/>
              <a:t>mechanisms</a:t>
            </a:r>
            <a:r>
              <a:rPr lang="fr-FR" sz="1200" dirty="0" smtClean="0"/>
              <a:t> </a:t>
            </a:r>
            <a:r>
              <a:rPr lang="fr-FR" sz="1200" dirty="0" err="1" smtClean="0"/>
              <a:t>regulate</a:t>
            </a:r>
            <a:r>
              <a:rPr lang="fr-FR" sz="1200" baseline="0" dirty="0" smtClean="0"/>
              <a:t> </a:t>
            </a:r>
            <a:r>
              <a:rPr lang="fr-FR" sz="1200" dirty="0" smtClean="0"/>
              <a:t> </a:t>
            </a:r>
            <a:r>
              <a:rPr lang="fr-FR" sz="1200" dirty="0" err="1" smtClean="0"/>
              <a:t>gene</a:t>
            </a:r>
            <a:r>
              <a:rPr lang="fr-FR" sz="1200" dirty="0" smtClean="0"/>
              <a:t> expression </a:t>
            </a:r>
            <a:r>
              <a:rPr lang="fr-FR" sz="1200" dirty="0" err="1" smtClean="0"/>
              <a:t>independently</a:t>
            </a:r>
            <a:r>
              <a:rPr lang="fr-FR" sz="1200" dirty="0" smtClean="0"/>
              <a:t> of DNA </a:t>
            </a:r>
            <a:r>
              <a:rPr lang="fr-FR" sz="1200" dirty="0" err="1" smtClean="0"/>
              <a:t>sequence</a:t>
            </a:r>
            <a:r>
              <a:rPr lang="fr-FR" sz="1200" dirty="0" smtClean="0"/>
              <a:t>,</a:t>
            </a:r>
            <a:r>
              <a:rPr lang="fr-FR" sz="1200" baseline="0" dirty="0" smtClean="0"/>
              <a:t> </a:t>
            </a:r>
            <a:r>
              <a:rPr lang="fr-FR" sz="1200" baseline="0" dirty="0" err="1" smtClean="0"/>
              <a:t>thus</a:t>
            </a:r>
            <a:r>
              <a:rPr lang="fr-FR" sz="1200" baseline="0" dirty="0" smtClean="0"/>
              <a:t> </a:t>
            </a:r>
            <a:r>
              <a:rPr lang="fr-FR" sz="1200" baseline="0" dirty="0" err="1" smtClean="0"/>
              <a:t>mediating</a:t>
            </a:r>
            <a:r>
              <a:rPr lang="fr-FR" sz="1200" baseline="0" dirty="0" smtClean="0"/>
              <a:t> the </a:t>
            </a:r>
            <a:r>
              <a:rPr lang="fr-FR" sz="1200" baseline="0" dirty="0" err="1" smtClean="0"/>
              <a:t>effects</a:t>
            </a:r>
            <a:r>
              <a:rPr lang="fr-FR" sz="1200" baseline="0" dirty="0" smtClean="0"/>
              <a:t> of the </a:t>
            </a:r>
            <a:r>
              <a:rPr lang="fr-FR" sz="1200" baseline="0" dirty="0" err="1" smtClean="0"/>
              <a:t>environment</a:t>
            </a:r>
            <a:r>
              <a:rPr lang="fr-FR" sz="1200" baseline="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306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Folate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b12 essential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precursors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Methionine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metabolized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S-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adenosylmethionine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main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methyl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donor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biological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methylation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reactions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methylation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DNA (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Fig. 1).</a:t>
            </a:r>
            <a:r>
              <a:rPr lang="fr-FR" sz="1200" u="sng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459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9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Contextual</a:t>
            </a:r>
            <a:r>
              <a:rPr lang="fr-FR" dirty="0" smtClean="0"/>
              <a:t> and </a:t>
            </a:r>
            <a:r>
              <a:rPr lang="fr-FR" dirty="0" err="1" smtClean="0"/>
              <a:t>relaitonal</a:t>
            </a:r>
            <a:r>
              <a:rPr lang="fr-FR" dirty="0" smtClean="0"/>
              <a:t> concept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genes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05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err="1" smtClean="0"/>
              <a:t>Epigenetic</a:t>
            </a:r>
            <a:r>
              <a:rPr lang="fr-FR" sz="1200" dirty="0" smtClean="0"/>
              <a:t> </a:t>
            </a:r>
            <a:r>
              <a:rPr lang="fr-FR" sz="1200" dirty="0" err="1" smtClean="0"/>
              <a:t>mechanisms</a:t>
            </a:r>
            <a:r>
              <a:rPr lang="fr-FR" sz="1200" dirty="0" smtClean="0"/>
              <a:t> </a:t>
            </a:r>
            <a:r>
              <a:rPr lang="fr-FR" sz="1200" dirty="0" err="1" smtClean="0"/>
              <a:t>regulate</a:t>
            </a:r>
            <a:r>
              <a:rPr lang="fr-FR" sz="1200" baseline="0" dirty="0" smtClean="0"/>
              <a:t> </a:t>
            </a:r>
            <a:r>
              <a:rPr lang="fr-FR" sz="1200" dirty="0" smtClean="0"/>
              <a:t> </a:t>
            </a:r>
            <a:r>
              <a:rPr lang="fr-FR" sz="1200" dirty="0" err="1" smtClean="0"/>
              <a:t>gene</a:t>
            </a:r>
            <a:r>
              <a:rPr lang="fr-FR" sz="1200" dirty="0" smtClean="0"/>
              <a:t> expression </a:t>
            </a:r>
            <a:r>
              <a:rPr lang="fr-FR" sz="1200" dirty="0" err="1" smtClean="0"/>
              <a:t>independently</a:t>
            </a:r>
            <a:r>
              <a:rPr lang="fr-FR" sz="1200" dirty="0" smtClean="0"/>
              <a:t> of DNA </a:t>
            </a:r>
            <a:r>
              <a:rPr lang="fr-FR" sz="1200" dirty="0" err="1" smtClean="0"/>
              <a:t>sequence</a:t>
            </a:r>
            <a:r>
              <a:rPr lang="fr-FR" sz="1200" dirty="0" smtClean="0"/>
              <a:t>. </a:t>
            </a:r>
          </a:p>
          <a:p>
            <a:r>
              <a:rPr lang="fr-FR" dirty="0" err="1" smtClean="0"/>
              <a:t>Example</a:t>
            </a:r>
            <a:r>
              <a:rPr lang="fr-FR" dirty="0" smtClean="0"/>
              <a:t>: </a:t>
            </a:r>
            <a:r>
              <a:rPr lang="fr-FR" dirty="0" err="1" smtClean="0"/>
              <a:t>alcohol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peole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chronic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alcohol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problem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found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associated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hypermethylation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region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synuclein</a:t>
            </a:r>
            <a:r>
              <a:rPr lang="fr-FR" baseline="0" dirty="0" smtClean="0"/>
              <a:t>, a </a:t>
            </a:r>
            <a:r>
              <a:rPr lang="fr-FR" baseline="0" dirty="0" err="1" smtClean="0"/>
              <a:t>gene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implciated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craving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suggesting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DNA </a:t>
            </a:r>
            <a:r>
              <a:rPr lang="fr-FR" baseline="0" dirty="0" err="1" smtClean="0"/>
              <a:t>methylation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may</a:t>
            </a:r>
            <a:r>
              <a:rPr lang="fr-FR" baseline="0" dirty="0" smtClean="0"/>
              <a:t> control the </a:t>
            </a:r>
            <a:r>
              <a:rPr lang="fr-FR" baseline="0" dirty="0" err="1" smtClean="0"/>
              <a:t>degree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craving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Epigentic</a:t>
            </a:r>
            <a:r>
              <a:rPr lang="fr-FR" baseline="0" dirty="0" smtClean="0"/>
              <a:t> changes </a:t>
            </a:r>
            <a:r>
              <a:rPr lang="fr-FR" baseline="0" dirty="0" err="1" smtClean="0"/>
              <a:t>implciated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chizoprhenia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depresion,addictions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858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Epigenetic</a:t>
            </a:r>
            <a:r>
              <a:rPr lang="fr-FR" dirty="0" smtClean="0"/>
              <a:t>  </a:t>
            </a:r>
            <a:r>
              <a:rPr lang="fr-FR" dirty="0" err="1" smtClean="0"/>
              <a:t>mechanisms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vary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response</a:t>
            </a:r>
            <a:r>
              <a:rPr lang="fr-FR" baseline="0" dirty="0" smtClean="0"/>
              <a:t> to a </a:t>
            </a:r>
            <a:r>
              <a:rPr lang="fr-FR" baseline="0" dirty="0" err="1" smtClean="0"/>
              <a:t>given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environment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inheritable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meiosis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mitosis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DNA </a:t>
            </a:r>
            <a:r>
              <a:rPr lang="fr-FR" baseline="0" dirty="0" err="1" smtClean="0"/>
              <a:t>methylation</a:t>
            </a:r>
            <a:r>
              <a:rPr lang="fr-FR" baseline="0" dirty="0" smtClean="0"/>
              <a:t>-spatial  and </a:t>
            </a:r>
            <a:r>
              <a:rPr lang="fr-FR" baseline="0" dirty="0" err="1" smtClean="0"/>
              <a:t>contextual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memory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Acetyaltion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emotional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memory</a:t>
            </a:r>
            <a:r>
              <a:rPr lang="fr-FR" baseline="0" dirty="0" smtClean="0"/>
              <a:t> . </a:t>
            </a:r>
            <a:r>
              <a:rPr lang="fr-FR" baseline="0" dirty="0" err="1" smtClean="0"/>
              <a:t>Epigenetics</a:t>
            </a:r>
            <a:r>
              <a:rPr lang="fr-FR" baseline="0" dirty="0" smtClean="0"/>
              <a:t> opens up the </a:t>
            </a:r>
            <a:r>
              <a:rPr lang="fr-FR" baseline="0" dirty="0" err="1" smtClean="0"/>
              <a:t>possibiltiy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memeory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stored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embedded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genome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epigenetic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mechanisms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183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Parental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olfactory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influences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behavior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neural structure in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subsequent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generations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transgenerational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epigenetic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inheritance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behavioral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traits in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mammals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beginning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accumulate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morphological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behavioral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metabolic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traits .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IVF and cross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fostsered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Hypomethylationfo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codoing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151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olfactoryr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eceptor</a:t>
            </a:r>
            <a:endParaRPr lang="fr-FR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73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Hpa</a:t>
            </a:r>
            <a:r>
              <a:rPr lang="fr-FR" dirty="0" smtClean="0"/>
              <a:t> axis </a:t>
            </a:r>
            <a:r>
              <a:rPr lang="fr-FR" dirty="0" err="1" smtClean="0"/>
              <a:t>co-ordinates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response</a:t>
            </a:r>
            <a:r>
              <a:rPr lang="fr-FR" baseline="0" dirty="0" smtClean="0"/>
              <a:t> to stress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brain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perceives</a:t>
            </a:r>
            <a:r>
              <a:rPr lang="fr-FR" baseline="0" dirty="0" smtClean="0"/>
              <a:t> the stress and releases CRH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anterior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pituitary</a:t>
            </a:r>
            <a:r>
              <a:rPr lang="fr-FR" baseline="0" dirty="0" smtClean="0"/>
              <a:t> to release ACTH; This </a:t>
            </a:r>
            <a:r>
              <a:rPr lang="fr-FR" baseline="0" dirty="0" err="1" smtClean="0"/>
              <a:t>acts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corte</a:t>
            </a:r>
            <a:r>
              <a:rPr lang="fr-FR" baseline="0" dirty="0" smtClean="0"/>
              <a:t> x to release cortisol The multiple </a:t>
            </a:r>
            <a:r>
              <a:rPr lang="fr-FR" baseline="0" dirty="0" err="1" smtClean="0"/>
              <a:t>steps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alow</a:t>
            </a:r>
            <a:r>
              <a:rPr lang="fr-FR" baseline="0" dirty="0" smtClean="0"/>
              <a:t> multiple </a:t>
            </a:r>
            <a:r>
              <a:rPr lang="fr-FR" baseline="0" dirty="0" err="1" smtClean="0"/>
              <a:t>opportunities</a:t>
            </a:r>
            <a:r>
              <a:rPr lang="fr-FR" baseline="0" dirty="0" smtClean="0"/>
              <a:t> for the </a:t>
            </a:r>
            <a:r>
              <a:rPr lang="fr-FR" baseline="0" dirty="0" err="1" smtClean="0"/>
              <a:t>glucocorticoids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negatively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feed</a:t>
            </a:r>
            <a:r>
              <a:rPr lang="fr-FR" baseline="0" dirty="0" smtClean="0"/>
              <a:t> back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several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elvels</a:t>
            </a:r>
            <a:r>
              <a:rPr lang="fr-FR" baseline="0" dirty="0" smtClean="0"/>
              <a:t> of the HPA axis, -</a:t>
            </a:r>
            <a:r>
              <a:rPr lang="fr-FR" baseline="0" dirty="0" err="1" smtClean="0"/>
              <a:t>hippocampus</a:t>
            </a:r>
            <a:r>
              <a:rPr lang="fr-FR" baseline="0" dirty="0" smtClean="0"/>
              <a:t>, and the </a:t>
            </a:r>
            <a:r>
              <a:rPr lang="fr-FR" baseline="0" dirty="0" err="1" smtClean="0"/>
              <a:t>hypothalaus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limiting</a:t>
            </a:r>
            <a:r>
              <a:rPr lang="fr-FR" baseline="0" dirty="0" smtClean="0"/>
              <a:t> CRH release and the </a:t>
            </a:r>
            <a:r>
              <a:rPr lang="fr-FR" baseline="0" dirty="0" err="1" smtClean="0"/>
              <a:t>pituitary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limiting</a:t>
            </a:r>
            <a:r>
              <a:rPr lang="fr-FR" baseline="0" dirty="0" smtClean="0"/>
              <a:t> ACTH release.  </a:t>
            </a:r>
            <a:r>
              <a:rPr lang="fr-FR" baseline="0" dirty="0" err="1" smtClean="0"/>
              <a:t>Clucocorticoids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feed</a:t>
            </a:r>
            <a:r>
              <a:rPr lang="fr-FR" baseline="0" dirty="0" smtClean="0"/>
              <a:t> back via GR .More </a:t>
            </a:r>
            <a:r>
              <a:rPr lang="fr-FR" baseline="0" dirty="0" err="1" smtClean="0"/>
              <a:t>receptors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mean</a:t>
            </a:r>
            <a:r>
              <a:rPr lang="fr-FR" baseline="0" dirty="0" smtClean="0"/>
              <a:t> a more efficient </a:t>
            </a:r>
            <a:r>
              <a:rPr lang="fr-FR" baseline="0" dirty="0" err="1" smtClean="0"/>
              <a:t>negative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feedbak</a:t>
            </a:r>
            <a:r>
              <a:rPr lang="fr-FR" baseline="0" dirty="0" smtClean="0"/>
              <a:t>  </a:t>
            </a:r>
            <a:r>
              <a:rPr lang="fr-FR" baseline="0" dirty="0" err="1" smtClean="0"/>
              <a:t>mechanism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consequently</a:t>
            </a:r>
            <a:r>
              <a:rPr lang="fr-FR" baseline="0" dirty="0" smtClean="0"/>
              <a:t> an HPA axis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readily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returns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homeostasis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Takes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one </a:t>
            </a:r>
            <a:r>
              <a:rPr lang="fr-FR" baseline="0" dirty="0" err="1" smtClean="0"/>
              <a:t>week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establish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phenotypes</a:t>
            </a:r>
            <a:r>
              <a:rPr lang="fr-FR" baseline="0" dirty="0" smtClean="0"/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252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authors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suggest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maternal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separation</a:t>
            </a:r>
            <a:r>
              <a:rPr lang="fr-FR" baseline="0" dirty="0" smtClean="0"/>
              <a:t> stress </a:t>
            </a:r>
            <a:r>
              <a:rPr lang="fr-FR" baseline="0" dirty="0" err="1" smtClean="0"/>
              <a:t>induces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biologicallya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daptive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response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including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epigenetic</a:t>
            </a:r>
            <a:r>
              <a:rPr lang="fr-FR" baseline="0" dirty="0" smtClean="0"/>
              <a:t> changes 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increase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rat’s</a:t>
            </a:r>
            <a:r>
              <a:rPr lang="fr-FR" baseline="0" dirty="0" smtClean="0"/>
              <a:t> chances of </a:t>
            </a:r>
            <a:r>
              <a:rPr lang="fr-FR" baseline="0" dirty="0" err="1" smtClean="0"/>
              <a:t>having</a:t>
            </a:r>
            <a:r>
              <a:rPr lang="fr-FR" baseline="0" dirty="0" smtClean="0"/>
              <a:t> to survive </a:t>
            </a:r>
            <a:r>
              <a:rPr lang="fr-FR" baseline="0" dirty="0" err="1" smtClean="0"/>
              <a:t>alone</a:t>
            </a:r>
            <a:r>
              <a:rPr lang="fr-FR" baseline="0" dirty="0" smtClean="0"/>
              <a:t> , </a:t>
            </a:r>
            <a:r>
              <a:rPr lang="fr-FR" baseline="0" dirty="0" err="1" smtClean="0"/>
              <a:t>without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mother’s</a:t>
            </a:r>
            <a:r>
              <a:rPr lang="fr-FR" baseline="0" dirty="0" smtClean="0"/>
              <a:t> help but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adaptive changes exact a </a:t>
            </a:r>
            <a:r>
              <a:rPr lang="fr-FR" baseline="0" dirty="0" err="1" smtClean="0"/>
              <a:t>heavy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toll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the rat </a:t>
            </a:r>
            <a:r>
              <a:rPr lang="fr-FR" baseline="0" dirty="0" err="1" smtClean="0"/>
              <a:t>reaches</a:t>
            </a:r>
            <a:r>
              <a:rPr lang="fr-FR" baseline="0" dirty="0" smtClean="0"/>
              <a:t> middle </a:t>
            </a:r>
            <a:r>
              <a:rPr lang="fr-FR" baseline="0" dirty="0" err="1" smtClean="0"/>
              <a:t>age</a:t>
            </a:r>
            <a:r>
              <a:rPr lang="fr-FR" baseline="0" dirty="0" smtClean="0"/>
              <a:t>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672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Genes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r>
              <a:rPr lang="fr-FR" dirty="0" smtClean="0"/>
              <a:t> (NEUROG1- 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transcriptionf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invovled</a:t>
            </a:r>
            <a:r>
              <a:rPr lang="fr-FR" baseline="0" dirty="0" smtClean="0"/>
              <a:t> in neuronal </a:t>
            </a:r>
            <a:r>
              <a:rPr lang="fr-FR" baseline="0" dirty="0" err="1" smtClean="0"/>
              <a:t>differentiation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cell</a:t>
            </a:r>
            <a:r>
              <a:rPr lang="fr-FR" baseline="0" dirty="0" smtClean="0"/>
              <a:t>-type </a:t>
            </a:r>
            <a:r>
              <a:rPr lang="fr-FR" baseline="0" dirty="0" err="1" smtClean="0"/>
              <a:t>specification</a:t>
            </a:r>
            <a:r>
              <a:rPr lang="fr-FR" baseline="0" dirty="0" smtClean="0"/>
              <a:t> in distinct </a:t>
            </a:r>
            <a:r>
              <a:rPr lang="fr-FR" baseline="0" dirty="0" err="1" smtClean="0"/>
              <a:t>regions</a:t>
            </a:r>
            <a:r>
              <a:rPr lang="fr-FR" baseline="0" dirty="0" smtClean="0"/>
              <a:t> of the CNS)`</a:t>
            </a:r>
          </a:p>
          <a:p>
            <a:r>
              <a:rPr lang="fr-FR" baseline="0" dirty="0" smtClean="0"/>
              <a:t>Evidence for </a:t>
            </a:r>
            <a:r>
              <a:rPr lang="fr-FR" baseline="0" dirty="0" err="1" smtClean="0"/>
              <a:t>epigenomic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correlates</a:t>
            </a:r>
            <a:r>
              <a:rPr lang="fr-FR" baseline="0" dirty="0" smtClean="0"/>
              <a:t> of biparental </a:t>
            </a:r>
            <a:r>
              <a:rPr lang="fr-FR" baseline="0" dirty="0" err="1" smtClean="0"/>
              <a:t>adversities</a:t>
            </a:r>
            <a:endParaRPr lang="fr-FR" baseline="0" dirty="0" smtClean="0"/>
          </a:p>
          <a:p>
            <a:r>
              <a:rPr lang="fr-FR" dirty="0" err="1" smtClean="0"/>
              <a:t>Maternal</a:t>
            </a:r>
            <a:r>
              <a:rPr lang="fr-FR" dirty="0" smtClean="0"/>
              <a:t> </a:t>
            </a:r>
            <a:r>
              <a:rPr lang="fr-FR" dirty="0" err="1" smtClean="0"/>
              <a:t>stressors</a:t>
            </a:r>
            <a:r>
              <a:rPr lang="fr-FR" dirty="0" smtClean="0"/>
              <a:t> are </a:t>
            </a:r>
            <a:r>
              <a:rPr lang="fr-FR" dirty="0" err="1" smtClean="0"/>
              <a:t>preeminent</a:t>
            </a:r>
            <a:r>
              <a:rPr lang="fr-FR" dirty="0" smtClean="0"/>
              <a:t>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potential</a:t>
            </a:r>
            <a:r>
              <a:rPr lang="fr-FR" dirty="0" smtClean="0"/>
              <a:t> </a:t>
            </a:r>
            <a:r>
              <a:rPr lang="fr-FR" dirty="0" err="1" smtClean="0"/>
              <a:t>innfluence</a:t>
            </a:r>
            <a:r>
              <a:rPr lang="fr-FR" dirty="0" smtClean="0"/>
              <a:t> on the </a:t>
            </a:r>
            <a:r>
              <a:rPr lang="fr-FR" dirty="0" err="1" smtClean="0"/>
              <a:t>developmental</a:t>
            </a:r>
            <a:r>
              <a:rPr lang="fr-FR" dirty="0" smtClean="0"/>
              <a:t> </a:t>
            </a:r>
            <a:r>
              <a:rPr lang="fr-FR" dirty="0" err="1" smtClean="0"/>
              <a:t>outcomesof</a:t>
            </a:r>
            <a:r>
              <a:rPr lang="fr-FR" dirty="0" smtClean="0"/>
              <a:t> infants and </a:t>
            </a:r>
            <a:r>
              <a:rPr lang="fr-FR" dirty="0" err="1" smtClean="0"/>
              <a:t>young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father’s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on adaptation and </a:t>
            </a:r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 err="1" smtClean="0"/>
              <a:t>becoming</a:t>
            </a:r>
            <a:r>
              <a:rPr lang="fr-FR" dirty="0" smtClean="0"/>
              <a:t> </a:t>
            </a:r>
            <a:r>
              <a:rPr lang="fr-FR" dirty="0" err="1" smtClean="0"/>
              <a:t>especially</a:t>
            </a:r>
            <a:r>
              <a:rPr lang="fr-FR" dirty="0" smtClean="0"/>
              <a:t> </a:t>
            </a:r>
            <a:r>
              <a:rPr lang="fr-FR" dirty="0" err="1" smtClean="0"/>
              <a:t>salient</a:t>
            </a:r>
            <a:r>
              <a:rPr lang="fr-FR" dirty="0" smtClean="0"/>
              <a:t> </a:t>
            </a:r>
            <a:r>
              <a:rPr lang="fr-FR" dirty="0" err="1" smtClean="0"/>
              <a:t>beyond</a:t>
            </a:r>
            <a:r>
              <a:rPr lang="fr-FR" dirty="0" smtClean="0"/>
              <a:t> </a:t>
            </a:r>
            <a:r>
              <a:rPr lang="fr-FR" dirty="0" err="1" smtClean="0"/>
              <a:t>infancy</a:t>
            </a:r>
            <a:r>
              <a:rPr lang="fr-FR" dirty="0" smtClean="0"/>
              <a:t>. </a:t>
            </a:r>
            <a:r>
              <a:rPr lang="fr-FR" dirty="0" err="1" smtClean="0"/>
              <a:t>Epigenetic</a:t>
            </a:r>
            <a:r>
              <a:rPr lang="fr-FR" dirty="0" smtClean="0"/>
              <a:t> variation </a:t>
            </a:r>
            <a:r>
              <a:rPr lang="fr-FR" dirty="0" err="1" smtClean="0"/>
              <a:t>may</a:t>
            </a:r>
            <a:r>
              <a:rPr lang="fr-FR" dirty="0" smtClean="0"/>
              <a:t> constitue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biological</a:t>
            </a:r>
            <a:r>
              <a:rPr lang="fr-FR" baseline="0" dirty="0" smtClean="0"/>
              <a:t> « </a:t>
            </a:r>
            <a:r>
              <a:rPr lang="fr-FR" baseline="0" dirty="0" err="1" smtClean="0"/>
              <a:t>memory</a:t>
            </a:r>
            <a:r>
              <a:rPr lang="fr-FR" baseline="0" dirty="0" smtClean="0"/>
              <a:t> » of </a:t>
            </a:r>
            <a:r>
              <a:rPr lang="fr-FR" baseline="0" dirty="0" err="1" smtClean="0"/>
              <a:t>ealry</a:t>
            </a:r>
            <a:r>
              <a:rPr lang="fr-FR" baseline="0" dirty="0" smtClean="0"/>
              <a:t> life </a:t>
            </a:r>
            <a:r>
              <a:rPr lang="fr-FR" baseline="0" dirty="0" err="1" smtClean="0"/>
              <a:t>experience</a:t>
            </a:r>
            <a:r>
              <a:rPr lang="fr-FR" baseline="0" dirty="0" smtClean="0"/>
              <a:t> , </a:t>
            </a:r>
            <a:r>
              <a:rPr lang="fr-FR" baseline="0" dirty="0" err="1" smtClean="0"/>
              <a:t>especially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experiences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adversity</a:t>
            </a:r>
            <a:r>
              <a:rPr lang="fr-FR" baseline="0" dirty="0" smtClean="0"/>
              <a:t>, stress and </a:t>
            </a:r>
            <a:r>
              <a:rPr lang="fr-FR" baseline="0" dirty="0" err="1" smtClean="0"/>
              <a:t>misfortune</a:t>
            </a:r>
            <a:r>
              <a:rPr lang="fr-FR" baseline="0" dirty="0" smtClean="0"/>
              <a:t>.</a:t>
            </a:r>
            <a:endParaRPr lang="fr-FR" dirty="0" smtClean="0"/>
          </a:p>
          <a:p>
            <a:r>
              <a:rPr lang="fr-FR" dirty="0" err="1" smtClean="0"/>
              <a:t>Therefore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influence </a:t>
            </a:r>
            <a:r>
              <a:rPr lang="fr-FR" dirty="0" err="1" smtClean="0"/>
              <a:t>involves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parents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456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Psychotherapy</a:t>
            </a:r>
            <a:r>
              <a:rPr lang="fr-FR" dirty="0" smtClean="0"/>
              <a:t> </a:t>
            </a:r>
            <a:r>
              <a:rPr lang="fr-FR" dirty="0" err="1" smtClean="0"/>
              <a:t>resulting</a:t>
            </a:r>
            <a:r>
              <a:rPr lang="fr-FR" dirty="0" smtClean="0"/>
              <a:t> in </a:t>
            </a:r>
            <a:r>
              <a:rPr lang="fr-FR" dirty="0" err="1" smtClean="0"/>
              <a:t>substantial</a:t>
            </a:r>
            <a:r>
              <a:rPr lang="fr-FR" dirty="0" smtClean="0"/>
              <a:t> </a:t>
            </a:r>
            <a:r>
              <a:rPr lang="fr-FR" dirty="0" err="1" smtClean="0"/>
              <a:t>symptom</a:t>
            </a:r>
            <a:r>
              <a:rPr lang="fr-FR" dirty="0" smtClean="0"/>
              <a:t> change </a:t>
            </a:r>
            <a:r>
              <a:rPr lang="fr-FR" dirty="0" err="1" smtClean="0"/>
              <a:t>constitutes</a:t>
            </a:r>
            <a:r>
              <a:rPr lang="fr-FR" dirty="0" smtClean="0"/>
              <a:t> a </a:t>
            </a:r>
            <a:r>
              <a:rPr lang="fr-FR" dirty="0" err="1" smtClean="0"/>
              <a:t>form</a:t>
            </a:r>
            <a:r>
              <a:rPr lang="fr-FR" dirty="0" smtClean="0"/>
              <a:t> of </a:t>
            </a:r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alter </a:t>
            </a:r>
            <a:r>
              <a:rPr lang="fr-FR" dirty="0" err="1" smtClean="0"/>
              <a:t>epigenetic</a:t>
            </a:r>
            <a:r>
              <a:rPr lang="fr-FR" dirty="0" smtClean="0"/>
              <a:t> state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6ED00-943A-C848-A51B-5496F42A16C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13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31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6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13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10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69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47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94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0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7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20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48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73D35-A7FE-EA48-8E44-609E15035E24}" type="datetimeFigureOut">
              <a:rPr lang="fr-FR" smtClean="0"/>
              <a:t>13/09/15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725B9-C8CF-8441-AA23-184C87C0A9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58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1"/>
                </a:solidFill>
              </a:rPr>
              <a:t>EPIGENETICS AND IMPLICATIONS FOR CLINICAL INTERVENTIONS AND PREVENTION STRATEGIES.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solidFill>
                  <a:schemeClr val="bg1"/>
                </a:solidFill>
              </a:rPr>
              <a:t>ACBS  2015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Josephine </a:t>
            </a:r>
            <a:r>
              <a:rPr lang="fr-FR" sz="2400" dirty="0">
                <a:solidFill>
                  <a:schemeClr val="tx1"/>
                </a:solidFill>
              </a:rPr>
              <a:t>L</a:t>
            </a:r>
            <a:r>
              <a:rPr lang="fr-FR" sz="2400" dirty="0" smtClean="0">
                <a:solidFill>
                  <a:schemeClr val="tx1"/>
                </a:solidFill>
              </a:rPr>
              <a:t>oftus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Centre Hospitalier Princesse Grace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Monaco (</a:t>
            </a:r>
            <a:r>
              <a:rPr lang="fr-FR" sz="2400" dirty="0" err="1" smtClean="0">
                <a:solidFill>
                  <a:schemeClr val="tx1"/>
                </a:solidFill>
              </a:rPr>
              <a:t>jloftus@chpg.mc</a:t>
            </a:r>
            <a:r>
              <a:rPr lang="fr-FR" sz="2400" dirty="0" smtClean="0">
                <a:solidFill>
                  <a:schemeClr val="tx1"/>
                </a:solidFill>
              </a:rPr>
              <a:t>)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0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fr-FR" sz="3600" dirty="0" err="1" smtClean="0"/>
              <a:t>Childhood</a:t>
            </a:r>
            <a:r>
              <a:rPr lang="fr-FR" sz="3600" dirty="0" smtClean="0"/>
              <a:t> stress </a:t>
            </a:r>
            <a:r>
              <a:rPr lang="fr-FR" sz="3600" dirty="0" err="1" smtClean="0"/>
              <a:t>exposure</a:t>
            </a:r>
            <a:r>
              <a:rPr lang="fr-FR" sz="3600" dirty="0" smtClean="0"/>
              <a:t> and DNA </a:t>
            </a:r>
            <a:r>
              <a:rPr lang="fr-FR" sz="3600" dirty="0" err="1" smtClean="0"/>
              <a:t>methylation</a:t>
            </a:r>
            <a:r>
              <a:rPr lang="fr-FR" sz="3600" dirty="0" smtClean="0"/>
              <a:t> in adolescence</a:t>
            </a:r>
            <a:r>
              <a:rPr lang="fr-FR" sz="2200" dirty="0" smtClean="0"/>
              <a:t>.(Essex et al,2013)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2200" dirty="0" smtClean="0"/>
              <a:t>1)</a:t>
            </a:r>
            <a:r>
              <a:rPr lang="fr-FR" sz="2200" dirty="0" err="1" smtClean="0"/>
              <a:t>Maternal</a:t>
            </a:r>
            <a:r>
              <a:rPr lang="fr-FR" sz="2200" dirty="0" smtClean="0"/>
              <a:t> stress </a:t>
            </a:r>
            <a:r>
              <a:rPr lang="fr-FR" sz="2200" dirty="0" err="1" smtClean="0"/>
              <a:t>during</a:t>
            </a:r>
            <a:r>
              <a:rPr lang="fr-FR" sz="2200" dirty="0" smtClean="0"/>
              <a:t> </a:t>
            </a:r>
            <a:r>
              <a:rPr lang="fr-FR" sz="2200" dirty="0" err="1" smtClean="0"/>
              <a:t>infancy</a:t>
            </a:r>
            <a:r>
              <a:rPr lang="fr-FR" sz="2200" dirty="0" smtClean="0"/>
              <a:t> : </a:t>
            </a:r>
            <a:r>
              <a:rPr lang="fr-FR" sz="2200" dirty="0" err="1" smtClean="0"/>
              <a:t>increased</a:t>
            </a:r>
            <a:r>
              <a:rPr lang="fr-FR" sz="2200" dirty="0" smtClean="0"/>
              <a:t> </a:t>
            </a:r>
            <a:r>
              <a:rPr lang="fr-FR" sz="2200" dirty="0" err="1" smtClean="0"/>
              <a:t>methylation</a:t>
            </a:r>
            <a:endParaRPr lang="fr-FR" sz="2200" dirty="0" smtClean="0"/>
          </a:p>
          <a:p>
            <a:pPr marL="0" indent="0">
              <a:buNone/>
            </a:pPr>
            <a:endParaRPr lang="fr-FR" sz="2200" dirty="0"/>
          </a:p>
          <a:p>
            <a:r>
              <a:rPr lang="fr-FR" sz="2200" dirty="0" smtClean="0"/>
              <a:t>2) </a:t>
            </a:r>
            <a:r>
              <a:rPr lang="fr-FR" sz="2200" dirty="0" err="1" smtClean="0"/>
              <a:t>Develomental</a:t>
            </a:r>
            <a:r>
              <a:rPr lang="fr-FR" sz="2200" dirty="0" smtClean="0"/>
              <a:t> time frames:</a:t>
            </a:r>
          </a:p>
          <a:p>
            <a:r>
              <a:rPr lang="fr-FR" sz="2200" dirty="0" err="1" smtClean="0"/>
              <a:t>Maternal</a:t>
            </a:r>
            <a:r>
              <a:rPr lang="fr-FR" sz="2200" dirty="0" smtClean="0"/>
              <a:t> </a:t>
            </a:r>
            <a:r>
              <a:rPr lang="fr-FR" sz="2200" dirty="0" err="1" smtClean="0"/>
              <a:t>stressors</a:t>
            </a:r>
            <a:r>
              <a:rPr lang="fr-FR" sz="2200" dirty="0"/>
              <a:t> </a:t>
            </a:r>
            <a:r>
              <a:rPr lang="fr-FR" sz="2200" dirty="0" smtClean="0"/>
              <a:t>in </a:t>
            </a:r>
            <a:r>
              <a:rPr lang="fr-FR" sz="2200" dirty="0" err="1" smtClean="0"/>
              <a:t>infancy</a:t>
            </a:r>
            <a:r>
              <a:rPr lang="fr-FR" sz="2200" dirty="0" smtClean="0"/>
              <a:t> more </a:t>
            </a:r>
            <a:r>
              <a:rPr lang="fr-FR" sz="2200" dirty="0" err="1" smtClean="0"/>
              <a:t>potently</a:t>
            </a:r>
            <a:r>
              <a:rPr lang="fr-FR" sz="2200" dirty="0" smtClean="0"/>
              <a:t> </a:t>
            </a:r>
            <a:r>
              <a:rPr lang="fr-FR" sz="2200" dirty="0" err="1" smtClean="0"/>
              <a:t>predictive</a:t>
            </a:r>
            <a:endParaRPr lang="fr-FR" sz="2200" dirty="0"/>
          </a:p>
          <a:p>
            <a:r>
              <a:rPr lang="fr-FR" sz="2200" dirty="0" err="1" smtClean="0"/>
              <a:t>Paternal</a:t>
            </a:r>
            <a:r>
              <a:rPr lang="fr-FR" sz="2200" dirty="0" smtClean="0"/>
              <a:t> </a:t>
            </a:r>
            <a:r>
              <a:rPr lang="fr-FR" sz="2200" dirty="0" err="1" smtClean="0"/>
              <a:t>stressors</a:t>
            </a:r>
            <a:r>
              <a:rPr lang="fr-FR" sz="2200" dirty="0" smtClean="0"/>
              <a:t> </a:t>
            </a:r>
            <a:r>
              <a:rPr lang="fr-FR" sz="2200" dirty="0" err="1" smtClean="0"/>
              <a:t>during</a:t>
            </a:r>
            <a:r>
              <a:rPr lang="fr-FR" sz="2200" dirty="0" smtClean="0"/>
              <a:t> the </a:t>
            </a:r>
            <a:r>
              <a:rPr lang="fr-FR" sz="2200" dirty="0" err="1" smtClean="0"/>
              <a:t>preschool</a:t>
            </a:r>
            <a:r>
              <a:rPr lang="fr-FR" sz="2200" dirty="0" smtClean="0"/>
              <a:t> </a:t>
            </a:r>
            <a:r>
              <a:rPr lang="fr-FR" sz="2200" dirty="0" err="1" smtClean="0"/>
              <a:t>years</a:t>
            </a:r>
            <a:r>
              <a:rPr lang="fr-FR" sz="2200" dirty="0" smtClean="0"/>
              <a:t> more </a:t>
            </a:r>
            <a:r>
              <a:rPr lang="fr-FR" sz="2200" dirty="0" err="1" smtClean="0"/>
              <a:t>predictive</a:t>
            </a:r>
            <a:endParaRPr lang="fr-FR" sz="2200" dirty="0" smtClean="0"/>
          </a:p>
          <a:p>
            <a:endParaRPr lang="fr-FR" sz="2200" dirty="0"/>
          </a:p>
          <a:p>
            <a:r>
              <a:rPr lang="fr-FR" sz="2200" dirty="0" smtClean="0"/>
              <a:t>3) </a:t>
            </a:r>
            <a:r>
              <a:rPr lang="fr-FR" sz="2200" dirty="0" err="1" smtClean="0"/>
              <a:t>Paternal</a:t>
            </a:r>
            <a:r>
              <a:rPr lang="fr-FR" sz="2200" dirty="0" smtClean="0"/>
              <a:t> stress </a:t>
            </a:r>
            <a:r>
              <a:rPr lang="fr-FR" sz="2200" dirty="0" err="1" smtClean="0"/>
              <a:t>stongly</a:t>
            </a:r>
            <a:r>
              <a:rPr lang="fr-FR" sz="2200" dirty="0" smtClean="0"/>
              <a:t> </a:t>
            </a:r>
            <a:r>
              <a:rPr lang="fr-FR" sz="2200" dirty="0" err="1" smtClean="0"/>
              <a:t>associated</a:t>
            </a:r>
            <a:r>
              <a:rPr lang="fr-FR" sz="2200" dirty="0" smtClean="0"/>
              <a:t> </a:t>
            </a:r>
            <a:r>
              <a:rPr lang="fr-FR" sz="2200" dirty="0" err="1" smtClean="0"/>
              <a:t>with</a:t>
            </a:r>
            <a:r>
              <a:rPr lang="fr-FR" sz="2200" dirty="0" smtClean="0"/>
              <a:t> </a:t>
            </a:r>
            <a:r>
              <a:rPr lang="fr-FR" sz="2200" dirty="0" err="1" smtClean="0"/>
              <a:t>epigenetic</a:t>
            </a:r>
            <a:r>
              <a:rPr lang="fr-FR" sz="2200" dirty="0" smtClean="0"/>
              <a:t> modifications  in girls</a:t>
            </a:r>
          </a:p>
          <a:p>
            <a:r>
              <a:rPr lang="fr-FR" sz="2200" dirty="0" smtClean="0"/>
              <a:t> </a:t>
            </a:r>
            <a:r>
              <a:rPr lang="fr-FR" sz="2200" dirty="0" err="1"/>
              <a:t>M</a:t>
            </a:r>
            <a:r>
              <a:rPr lang="fr-FR" sz="2200" dirty="0" err="1" smtClean="0"/>
              <a:t>others</a:t>
            </a:r>
            <a:r>
              <a:rPr lang="fr-FR" sz="2200" dirty="0" smtClean="0"/>
              <a:t>’ more </a:t>
            </a:r>
            <a:r>
              <a:rPr lang="fr-FR" sz="2200" dirty="0" err="1" smtClean="0"/>
              <a:t>related</a:t>
            </a:r>
            <a:r>
              <a:rPr lang="fr-FR" sz="2200" dirty="0" smtClean="0"/>
              <a:t> to </a:t>
            </a:r>
            <a:r>
              <a:rPr lang="fr-FR" sz="2200" dirty="0" err="1" smtClean="0"/>
              <a:t>those</a:t>
            </a:r>
            <a:r>
              <a:rPr lang="fr-FR" sz="2200" dirty="0" smtClean="0"/>
              <a:t> of </a:t>
            </a:r>
            <a:r>
              <a:rPr lang="fr-FR" sz="2200" dirty="0" err="1" smtClean="0"/>
              <a:t>both</a:t>
            </a:r>
            <a:r>
              <a:rPr lang="fr-FR" sz="2200" dirty="0" smtClean="0"/>
              <a:t> sexes</a:t>
            </a:r>
          </a:p>
          <a:p>
            <a:r>
              <a:rPr lang="fr-FR" sz="2400" dirty="0" err="1"/>
              <a:t>Maternal</a:t>
            </a:r>
            <a:r>
              <a:rPr lang="fr-FR" sz="2400" dirty="0"/>
              <a:t> PTSD : </a:t>
            </a:r>
            <a:r>
              <a:rPr lang="fr-FR" sz="2400" dirty="0" err="1"/>
              <a:t>increased</a:t>
            </a:r>
            <a:r>
              <a:rPr lang="fr-FR" sz="2400" dirty="0"/>
              <a:t> </a:t>
            </a:r>
            <a:r>
              <a:rPr lang="fr-FR" sz="2400" dirty="0" err="1"/>
              <a:t>risk</a:t>
            </a:r>
            <a:r>
              <a:rPr lang="fr-FR" sz="2400" dirty="0"/>
              <a:t> for PTSD in </a:t>
            </a:r>
            <a:r>
              <a:rPr lang="fr-FR" sz="2400" dirty="0" err="1" smtClean="0"/>
              <a:t>offspring</a:t>
            </a:r>
            <a:r>
              <a:rPr lang="fr-FR" sz="2400" dirty="0" smtClean="0"/>
              <a:t> (</a:t>
            </a:r>
            <a:r>
              <a:rPr lang="fr-FR" sz="2400" dirty="0" err="1" smtClean="0"/>
              <a:t>Yehuda</a:t>
            </a:r>
            <a:r>
              <a:rPr lang="fr-FR" sz="2400" dirty="0" smtClean="0"/>
              <a:t> </a:t>
            </a:r>
            <a:r>
              <a:rPr lang="fr-FR" sz="2400" dirty="0"/>
              <a:t>et al, 2008</a:t>
            </a:r>
            <a:r>
              <a:rPr lang="fr-FR" sz="2400" dirty="0" smtClean="0"/>
              <a:t>)-</a:t>
            </a:r>
            <a:r>
              <a:rPr lang="fr-FR" sz="2400" dirty="0" err="1" smtClean="0"/>
              <a:t>effect</a:t>
            </a:r>
            <a:r>
              <a:rPr lang="fr-FR" sz="2400" dirty="0" smtClean="0"/>
              <a:t> </a:t>
            </a:r>
            <a:r>
              <a:rPr lang="fr-FR" sz="2400" dirty="0" err="1" smtClean="0"/>
              <a:t>greater</a:t>
            </a:r>
            <a:r>
              <a:rPr lang="fr-FR" sz="2400" dirty="0" smtClean="0"/>
              <a:t> if parental PTSD </a:t>
            </a:r>
            <a:r>
              <a:rPr lang="fr-FR" sz="2400" dirty="0" err="1" smtClean="0"/>
              <a:t>present</a:t>
            </a:r>
            <a:endParaRPr lang="fr-FR" sz="2400" dirty="0"/>
          </a:p>
          <a:p>
            <a:endParaRPr lang="fr-FR" sz="2200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4559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dirty="0" err="1" smtClean="0"/>
              <a:t>Clinical</a:t>
            </a:r>
            <a:r>
              <a:rPr lang="fr-FR" dirty="0" smtClean="0"/>
              <a:t> </a:t>
            </a:r>
            <a:r>
              <a:rPr lang="fr-FR" dirty="0" err="1" smtClean="0"/>
              <a:t>consequences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Adverse </a:t>
            </a:r>
            <a:r>
              <a:rPr lang="fr-FR" sz="2400" dirty="0" err="1" smtClean="0"/>
              <a:t>environment</a:t>
            </a:r>
            <a:endParaRPr lang="fr-FR" sz="2400" dirty="0" smtClean="0"/>
          </a:p>
          <a:p>
            <a:r>
              <a:rPr lang="fr-FR" sz="2400" dirty="0" err="1" smtClean="0"/>
              <a:t>Fewer</a:t>
            </a:r>
            <a:r>
              <a:rPr lang="fr-FR" sz="2400" dirty="0" smtClean="0"/>
              <a:t> </a:t>
            </a:r>
            <a:r>
              <a:rPr lang="fr-FR" sz="2400" dirty="0" err="1" smtClean="0"/>
              <a:t>plasticity</a:t>
            </a:r>
            <a:r>
              <a:rPr lang="fr-FR" sz="2400" dirty="0" smtClean="0"/>
              <a:t> </a:t>
            </a:r>
            <a:r>
              <a:rPr lang="fr-FR" sz="2400" dirty="0" err="1" smtClean="0"/>
              <a:t>related</a:t>
            </a:r>
            <a:r>
              <a:rPr lang="fr-FR" sz="2400" dirty="0" smtClean="0"/>
              <a:t> </a:t>
            </a:r>
            <a:r>
              <a:rPr lang="fr-FR" sz="2400" dirty="0" err="1" smtClean="0"/>
              <a:t>genes</a:t>
            </a:r>
            <a:r>
              <a:rPr lang="fr-FR" sz="2400" dirty="0" smtClean="0"/>
              <a:t> </a:t>
            </a:r>
            <a:r>
              <a:rPr lang="fr-FR" sz="2400" dirty="0" err="1" smtClean="0"/>
              <a:t>expressed</a:t>
            </a:r>
            <a:endParaRPr lang="fr-FR" sz="2400" dirty="0" smtClean="0"/>
          </a:p>
          <a:p>
            <a:r>
              <a:rPr lang="fr-FR" sz="2400" dirty="0" err="1" smtClean="0"/>
              <a:t>Potential</a:t>
            </a:r>
            <a:r>
              <a:rPr lang="fr-FR" sz="2400" dirty="0" smtClean="0"/>
              <a:t> to </a:t>
            </a:r>
            <a:r>
              <a:rPr lang="fr-FR" sz="2400" dirty="0" err="1" smtClean="0"/>
              <a:t>learn</a:t>
            </a:r>
            <a:r>
              <a:rPr lang="fr-FR" sz="2400" dirty="0" smtClean="0"/>
              <a:t> and </a:t>
            </a:r>
            <a:r>
              <a:rPr lang="fr-FR" sz="2400" dirty="0" err="1" smtClean="0"/>
              <a:t>adapt</a:t>
            </a:r>
            <a:r>
              <a:rPr lang="fr-FR" sz="2400" dirty="0" smtClean="0"/>
              <a:t>  </a:t>
            </a:r>
            <a:r>
              <a:rPr lang="fr-FR" sz="2400" dirty="0" err="1" smtClean="0"/>
              <a:t>decreased</a:t>
            </a:r>
            <a:endParaRPr lang="fr-FR" sz="2400" dirty="0" smtClean="0"/>
          </a:p>
          <a:p>
            <a:r>
              <a:rPr lang="fr-FR" sz="2400" dirty="0" smtClean="0"/>
              <a:t>Memory </a:t>
            </a:r>
            <a:r>
              <a:rPr lang="fr-FR" sz="2400" dirty="0" err="1" smtClean="0"/>
              <a:t>affected</a:t>
            </a:r>
            <a:r>
              <a:rPr lang="fr-FR" sz="2400" dirty="0" smtClean="0"/>
              <a:t>`</a:t>
            </a:r>
          </a:p>
          <a:p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flexibility</a:t>
            </a:r>
            <a:r>
              <a:rPr lang="fr-FR" sz="2400" dirty="0" smtClean="0"/>
              <a:t>, more </a:t>
            </a:r>
            <a:r>
              <a:rPr lang="fr-FR" sz="2400" dirty="0" err="1" smtClean="0"/>
              <a:t>rigid</a:t>
            </a:r>
            <a:r>
              <a:rPr lang="fr-FR" sz="2400" dirty="0" smtClean="0"/>
              <a:t> and </a:t>
            </a:r>
            <a:r>
              <a:rPr lang="fr-FR" sz="2400" dirty="0" err="1" smtClean="0"/>
              <a:t>stereotyped</a:t>
            </a:r>
            <a:r>
              <a:rPr lang="fr-FR" sz="2400" dirty="0" smtClean="0"/>
              <a:t> </a:t>
            </a:r>
            <a:r>
              <a:rPr lang="fr-FR" sz="2400" dirty="0" err="1" smtClean="0"/>
              <a:t>responses</a:t>
            </a:r>
            <a:endParaRPr lang="fr-FR" sz="2400" dirty="0" smtClean="0"/>
          </a:p>
          <a:p>
            <a:r>
              <a:rPr lang="fr-FR" sz="2400" dirty="0" err="1" smtClean="0"/>
              <a:t>Increased</a:t>
            </a:r>
            <a:r>
              <a:rPr lang="fr-FR" sz="2400" dirty="0" smtClean="0"/>
              <a:t> </a:t>
            </a:r>
            <a:r>
              <a:rPr lang="fr-FR" sz="2400" dirty="0" err="1" smtClean="0"/>
              <a:t>psychopathology</a:t>
            </a:r>
            <a:r>
              <a:rPr lang="fr-FR" sz="2400" dirty="0" smtClean="0"/>
              <a:t> ((</a:t>
            </a:r>
            <a:r>
              <a:rPr lang="fr-FR" sz="2400" dirty="0" err="1" smtClean="0"/>
              <a:t>schizoprenia</a:t>
            </a:r>
            <a:r>
              <a:rPr lang="fr-FR" sz="2400" dirty="0" smtClean="0"/>
              <a:t>, </a:t>
            </a:r>
            <a:r>
              <a:rPr lang="fr-FR" sz="2400" dirty="0" err="1" smtClean="0"/>
              <a:t>depression</a:t>
            </a:r>
            <a:r>
              <a:rPr lang="fr-FR" sz="2400" dirty="0" smtClean="0"/>
              <a:t>, </a:t>
            </a:r>
            <a:r>
              <a:rPr lang="fr-FR" sz="2400" dirty="0" err="1" smtClean="0"/>
              <a:t>addiciton</a:t>
            </a:r>
            <a:r>
              <a:rPr lang="fr-FR" sz="2400" dirty="0" smtClean="0"/>
              <a:t>, </a:t>
            </a:r>
            <a:r>
              <a:rPr lang="fr-FR" sz="2400" dirty="0" err="1" smtClean="0"/>
              <a:t>anxiety</a:t>
            </a:r>
            <a:r>
              <a:rPr lang="fr-FR" sz="2400" dirty="0" smtClean="0"/>
              <a:t> </a:t>
            </a:r>
            <a:r>
              <a:rPr lang="fr-FR" sz="2400" dirty="0" err="1" smtClean="0"/>
              <a:t>disorder</a:t>
            </a:r>
            <a:r>
              <a:rPr lang="fr-FR" sz="2400" dirty="0" smtClean="0"/>
              <a:t>, </a:t>
            </a:r>
            <a:r>
              <a:rPr lang="fr-FR" sz="2400" dirty="0" err="1" smtClean="0"/>
              <a:t>bipolar</a:t>
            </a:r>
            <a:r>
              <a:rPr lang="fr-FR" sz="2400" dirty="0" smtClean="0"/>
              <a:t> </a:t>
            </a:r>
            <a:r>
              <a:rPr lang="fr-FR" sz="2400" dirty="0" err="1" smtClean="0"/>
              <a:t>disorder</a:t>
            </a:r>
            <a:r>
              <a:rPr lang="fr-FR" sz="2400" dirty="0" smtClean="0"/>
              <a:t>) and </a:t>
            </a:r>
          </a:p>
          <a:p>
            <a:r>
              <a:rPr lang="fr-FR" sz="2400" dirty="0" err="1" smtClean="0"/>
              <a:t>Increased</a:t>
            </a:r>
            <a:r>
              <a:rPr lang="fr-FR" sz="2400" dirty="0" smtClean="0"/>
              <a:t> </a:t>
            </a:r>
            <a:r>
              <a:rPr lang="fr-FR" sz="2400" dirty="0" err="1" smtClean="0"/>
              <a:t>risk</a:t>
            </a:r>
            <a:r>
              <a:rPr lang="fr-FR" sz="2400" dirty="0" smtClean="0"/>
              <a:t> of </a:t>
            </a:r>
            <a:r>
              <a:rPr lang="fr-FR" sz="2400" dirty="0" err="1" smtClean="0"/>
              <a:t>medical</a:t>
            </a:r>
            <a:r>
              <a:rPr lang="fr-FR" sz="2400" dirty="0" smtClean="0"/>
              <a:t> </a:t>
            </a:r>
            <a:r>
              <a:rPr lang="fr-FR" sz="2400" dirty="0" err="1" smtClean="0"/>
              <a:t>illnesses</a:t>
            </a:r>
            <a:endParaRPr lang="fr-FR" sz="2400" dirty="0" smtClean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7064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fr-FR" dirty="0" smtClean="0"/>
              <a:t>Post-mortem </a:t>
            </a:r>
            <a:r>
              <a:rPr lang="fr-FR" dirty="0" err="1" smtClean="0"/>
              <a:t>brain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2400" dirty="0" err="1" smtClean="0"/>
              <a:t>Level</a:t>
            </a:r>
            <a:r>
              <a:rPr lang="fr-FR" sz="2400" dirty="0" smtClean="0"/>
              <a:t> of DNA </a:t>
            </a:r>
            <a:r>
              <a:rPr lang="fr-FR" sz="2400" dirty="0" err="1" smtClean="0"/>
              <a:t>methylation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neuron-specific</a:t>
            </a:r>
            <a:r>
              <a:rPr lang="fr-FR" sz="2400" dirty="0" smtClean="0"/>
              <a:t> GR </a:t>
            </a:r>
            <a:r>
              <a:rPr lang="fr-FR" sz="2400" dirty="0" err="1" smtClean="0"/>
              <a:t>receptor</a:t>
            </a:r>
            <a:r>
              <a:rPr lang="fr-FR" sz="2400" dirty="0" smtClean="0"/>
              <a:t> (NR3C1) </a:t>
            </a:r>
            <a:r>
              <a:rPr lang="fr-FR" sz="2400" dirty="0" err="1" smtClean="0"/>
              <a:t>promoter</a:t>
            </a:r>
            <a:r>
              <a:rPr lang="fr-FR" sz="2400" dirty="0" smtClean="0"/>
              <a:t> sites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signigicantly</a:t>
            </a:r>
            <a:r>
              <a:rPr lang="fr-FR" sz="2400" dirty="0" smtClean="0"/>
              <a:t>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hippocampi</a:t>
            </a:r>
            <a:r>
              <a:rPr lang="fr-FR" sz="2400" dirty="0" smtClean="0"/>
              <a:t> of </a:t>
            </a:r>
            <a:r>
              <a:rPr lang="fr-FR" sz="2400" dirty="0" err="1" smtClean="0"/>
              <a:t>abused</a:t>
            </a:r>
            <a:r>
              <a:rPr lang="fr-FR" sz="2400" dirty="0" smtClean="0"/>
              <a:t> suicide </a:t>
            </a:r>
            <a:r>
              <a:rPr lang="fr-FR" sz="2400" dirty="0" err="1" smtClean="0"/>
              <a:t>victims</a:t>
            </a:r>
            <a:r>
              <a:rPr lang="fr-FR" sz="2400" dirty="0" smtClean="0"/>
              <a:t> </a:t>
            </a:r>
            <a:r>
              <a:rPr lang="fr-FR" sz="2400" dirty="0" err="1" smtClean="0"/>
              <a:t>compared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non-</a:t>
            </a:r>
            <a:r>
              <a:rPr lang="fr-FR" sz="2400" dirty="0" err="1" smtClean="0"/>
              <a:t>abused</a:t>
            </a:r>
            <a:r>
              <a:rPr lang="fr-FR" sz="2400" dirty="0" smtClean="0"/>
              <a:t> and control </a:t>
            </a:r>
            <a:r>
              <a:rPr lang="fr-FR" sz="2400" dirty="0" err="1" smtClean="0"/>
              <a:t>subjects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dirty="0" err="1"/>
              <a:t>Labonte</a:t>
            </a:r>
            <a:r>
              <a:rPr lang="fr-FR" sz="2400" dirty="0"/>
              <a:t> et al (2012)</a:t>
            </a:r>
          </a:p>
          <a:p>
            <a:r>
              <a:rPr lang="fr-FR" sz="2400" dirty="0"/>
              <a:t>Male </a:t>
            </a:r>
            <a:r>
              <a:rPr lang="fr-FR" sz="2400" dirty="0" err="1"/>
              <a:t>victims</a:t>
            </a:r>
            <a:r>
              <a:rPr lang="fr-FR" sz="2400" dirty="0"/>
              <a:t> of </a:t>
            </a:r>
            <a:r>
              <a:rPr lang="fr-FR" sz="2400" dirty="0" err="1"/>
              <a:t>severe</a:t>
            </a:r>
            <a:r>
              <a:rPr lang="fr-FR" sz="2400" dirty="0"/>
              <a:t> </a:t>
            </a:r>
            <a:r>
              <a:rPr lang="fr-FR" sz="2400" dirty="0" err="1"/>
              <a:t>child</a:t>
            </a:r>
            <a:r>
              <a:rPr lang="fr-FR" sz="2400" dirty="0"/>
              <a:t> abuse  (25 vs 16 </a:t>
            </a:r>
            <a:r>
              <a:rPr lang="fr-FR" sz="2400" dirty="0" err="1"/>
              <a:t>controls</a:t>
            </a:r>
            <a:r>
              <a:rPr lang="fr-FR" sz="2400" dirty="0"/>
              <a:t>) </a:t>
            </a:r>
            <a:r>
              <a:rPr lang="fr-FR" sz="2400" dirty="0" err="1"/>
              <a:t>fewer</a:t>
            </a:r>
            <a:r>
              <a:rPr lang="fr-FR" sz="2400" dirty="0"/>
              <a:t> </a:t>
            </a:r>
            <a:r>
              <a:rPr lang="fr-FR" sz="2400" dirty="0" err="1"/>
              <a:t>genes</a:t>
            </a:r>
            <a:r>
              <a:rPr lang="fr-FR" sz="2400" dirty="0"/>
              <a:t> </a:t>
            </a:r>
            <a:r>
              <a:rPr lang="fr-FR" sz="2400" dirty="0" err="1"/>
              <a:t>actively</a:t>
            </a:r>
            <a:r>
              <a:rPr lang="fr-FR" sz="2400" dirty="0"/>
              <a:t> </a:t>
            </a:r>
            <a:r>
              <a:rPr lang="fr-FR" sz="2400" dirty="0" err="1"/>
              <a:t>transcribed</a:t>
            </a:r>
            <a:endParaRPr lang="fr-FR" sz="2400" dirty="0"/>
          </a:p>
          <a:p>
            <a:r>
              <a:rPr lang="fr-FR" sz="2400" dirty="0" err="1"/>
              <a:t>Genes</a:t>
            </a:r>
            <a:r>
              <a:rPr lang="fr-FR" sz="2400" dirty="0"/>
              <a:t> </a:t>
            </a:r>
            <a:r>
              <a:rPr lang="fr-FR" sz="2400" dirty="0" err="1"/>
              <a:t>related</a:t>
            </a:r>
            <a:r>
              <a:rPr lang="fr-FR" sz="2400" dirty="0"/>
              <a:t> to </a:t>
            </a:r>
            <a:r>
              <a:rPr lang="fr-FR" sz="2400" dirty="0" err="1"/>
              <a:t>plasticity</a:t>
            </a:r>
            <a:r>
              <a:rPr lang="fr-FR" sz="2400" dirty="0"/>
              <a:t>- </a:t>
            </a:r>
            <a:r>
              <a:rPr lang="fr-FR" sz="2400" dirty="0" err="1"/>
              <a:t>learning</a:t>
            </a:r>
            <a:r>
              <a:rPr lang="fr-FR" sz="2400" dirty="0"/>
              <a:t> and adaptive </a:t>
            </a:r>
            <a:r>
              <a:rPr lang="fr-FR" sz="2400" dirty="0" err="1"/>
              <a:t>mechanisms</a:t>
            </a:r>
            <a:r>
              <a:rPr lang="fr-FR" sz="2400" dirty="0"/>
              <a:t>: in the top 5 </a:t>
            </a:r>
            <a:r>
              <a:rPr lang="fr-FR" sz="2400" dirty="0" err="1" smtClean="0"/>
              <a:t>hypermethylated</a:t>
            </a:r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9113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fr-FR" dirty="0" smtClean="0"/>
              <a:t>Interventions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fr-FR" sz="2400" dirty="0" smtClean="0"/>
              <a:t>PSYCHOTHERAPY: </a:t>
            </a:r>
            <a:r>
              <a:rPr lang="fr-FR" sz="2400" dirty="0" err="1" smtClean="0"/>
              <a:t>enriched</a:t>
            </a:r>
            <a:r>
              <a:rPr lang="fr-FR" sz="2400" dirty="0" smtClean="0"/>
              <a:t> </a:t>
            </a:r>
            <a:r>
              <a:rPr lang="fr-FR" sz="2400" dirty="0" err="1"/>
              <a:t>environment</a:t>
            </a:r>
            <a:endParaRPr lang="fr-FR" sz="2400" dirty="0" smtClean="0"/>
          </a:p>
          <a:p>
            <a:r>
              <a:rPr lang="fr-FR" sz="2400" dirty="0" err="1"/>
              <a:t>Enhance</a:t>
            </a:r>
            <a:r>
              <a:rPr lang="fr-FR" sz="2400" dirty="0"/>
              <a:t> neural </a:t>
            </a:r>
            <a:r>
              <a:rPr lang="fr-FR" sz="2400" dirty="0" err="1" smtClean="0"/>
              <a:t>plasticity</a:t>
            </a:r>
            <a:r>
              <a:rPr lang="fr-FR" sz="2400" dirty="0" smtClean="0"/>
              <a:t>,  </a:t>
            </a:r>
            <a:r>
              <a:rPr lang="fr-FR" sz="2400" dirty="0" err="1" smtClean="0"/>
              <a:t>learning</a:t>
            </a:r>
            <a:r>
              <a:rPr lang="fr-FR" sz="2400" dirty="0" smtClean="0"/>
              <a:t> , </a:t>
            </a:r>
            <a:r>
              <a:rPr lang="fr-FR" sz="2400" dirty="0" err="1" smtClean="0"/>
              <a:t>memory</a:t>
            </a:r>
            <a:r>
              <a:rPr lang="fr-FR" sz="2400" dirty="0" smtClean="0"/>
              <a:t>, </a:t>
            </a:r>
            <a:r>
              <a:rPr lang="fr-FR" sz="2400" dirty="0" err="1" smtClean="0"/>
              <a:t>flexibility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RODENTS: </a:t>
            </a:r>
            <a:r>
              <a:rPr lang="fr-FR" sz="2400" dirty="0" err="1"/>
              <a:t>enriched</a:t>
            </a:r>
            <a:r>
              <a:rPr lang="fr-FR" sz="2400" dirty="0"/>
              <a:t> </a:t>
            </a:r>
            <a:r>
              <a:rPr lang="fr-FR" sz="2400" dirty="0" err="1"/>
              <a:t>environment</a:t>
            </a:r>
            <a:r>
              <a:rPr lang="fr-FR" sz="2400" dirty="0"/>
              <a:t> ; </a:t>
            </a:r>
            <a:r>
              <a:rPr lang="fr-FR" sz="2400" dirty="0" err="1"/>
              <a:t>less</a:t>
            </a:r>
            <a:r>
              <a:rPr lang="fr-FR" sz="2400" dirty="0"/>
              <a:t> </a:t>
            </a:r>
            <a:r>
              <a:rPr lang="fr-FR" sz="2400" dirty="0" err="1"/>
              <a:t>methylation</a:t>
            </a:r>
            <a:r>
              <a:rPr lang="fr-FR" sz="2400" dirty="0"/>
              <a:t>: </a:t>
            </a:r>
            <a:r>
              <a:rPr lang="fr-FR" sz="2400" dirty="0" err="1"/>
              <a:t>mitigate</a:t>
            </a:r>
            <a:r>
              <a:rPr lang="fr-FR" sz="2400" dirty="0"/>
              <a:t> the </a:t>
            </a:r>
            <a:r>
              <a:rPr lang="fr-FR" sz="2400" dirty="0" err="1"/>
              <a:t>effects</a:t>
            </a:r>
            <a:r>
              <a:rPr lang="fr-FR" sz="2400" dirty="0"/>
              <a:t> of </a:t>
            </a:r>
            <a:r>
              <a:rPr lang="fr-FR" sz="2400" dirty="0" err="1"/>
              <a:t>prenatal</a:t>
            </a:r>
            <a:r>
              <a:rPr lang="fr-FR" sz="2400" dirty="0"/>
              <a:t> </a:t>
            </a:r>
            <a:r>
              <a:rPr lang="fr-FR" sz="2400" dirty="0" err="1"/>
              <a:t>distress</a:t>
            </a:r>
            <a:r>
              <a:rPr lang="fr-FR" sz="2400" dirty="0"/>
              <a:t> or </a:t>
            </a:r>
            <a:r>
              <a:rPr lang="fr-FR" sz="2400" dirty="0" err="1" smtClean="0"/>
              <a:t>separation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BDNF</a:t>
            </a:r>
            <a:r>
              <a:rPr lang="fr-FR" sz="2400" dirty="0"/>
              <a:t>- </a:t>
            </a:r>
            <a:r>
              <a:rPr lang="fr-FR" sz="2400" dirty="0" err="1"/>
              <a:t>gene</a:t>
            </a:r>
            <a:r>
              <a:rPr lang="fr-FR" sz="2400" dirty="0"/>
              <a:t>: </a:t>
            </a:r>
            <a:r>
              <a:rPr lang="fr-FR" sz="2400" dirty="0" err="1"/>
              <a:t>very</a:t>
            </a:r>
            <a:r>
              <a:rPr lang="fr-FR" sz="2400" dirty="0"/>
              <a:t> responsive to the </a:t>
            </a:r>
            <a:r>
              <a:rPr lang="fr-FR" sz="2400" dirty="0" err="1" smtClean="0"/>
              <a:t>environment</a:t>
            </a:r>
            <a:endParaRPr lang="fr-FR" sz="2400" dirty="0"/>
          </a:p>
          <a:p>
            <a:r>
              <a:rPr lang="fr-FR" sz="2400" dirty="0" smtClean="0">
                <a:solidFill>
                  <a:srgbClr val="000000"/>
                </a:solidFill>
              </a:rPr>
              <a:t>NUTRITION</a:t>
            </a:r>
            <a:r>
              <a:rPr lang="fr-FR" sz="2400" dirty="0" smtClean="0"/>
              <a:t>: </a:t>
            </a:r>
          </a:p>
          <a:p>
            <a:r>
              <a:rPr lang="fr-FR" sz="2400" dirty="0" smtClean="0"/>
              <a:t>MEDICATION: Down </a:t>
            </a:r>
            <a:r>
              <a:rPr lang="fr-FR" sz="2400" dirty="0" err="1" smtClean="0"/>
              <a:t>regulation</a:t>
            </a:r>
            <a:r>
              <a:rPr lang="fr-FR" sz="2400" dirty="0" smtClean="0"/>
              <a:t> of BDNF: </a:t>
            </a:r>
            <a:r>
              <a:rPr lang="fr-FR" sz="2400" dirty="0" err="1" smtClean="0"/>
              <a:t>reversed</a:t>
            </a:r>
            <a:r>
              <a:rPr lang="fr-FR" sz="2400" dirty="0" smtClean="0"/>
              <a:t> by </a:t>
            </a:r>
            <a:r>
              <a:rPr lang="fr-FR" sz="2400" dirty="0" err="1" smtClean="0"/>
              <a:t>chronic</a:t>
            </a:r>
            <a:r>
              <a:rPr lang="fr-FR" sz="2400" dirty="0" smtClean="0"/>
              <a:t> imipramine </a:t>
            </a:r>
            <a:r>
              <a:rPr lang="fr-FR" sz="2400" dirty="0" err="1" smtClean="0"/>
              <a:t>treatment</a:t>
            </a:r>
            <a:endParaRPr lang="fr-FR" sz="2400" dirty="0" smtClean="0"/>
          </a:p>
          <a:p>
            <a:r>
              <a:rPr lang="fr-FR" sz="2400" dirty="0" smtClean="0"/>
              <a:t>SOCIAL CONTEXT</a:t>
            </a:r>
          </a:p>
        </p:txBody>
      </p:sp>
    </p:spTree>
    <p:extLst>
      <p:ext uri="{BB962C8B-B14F-4D97-AF65-F5344CB8AC3E}">
        <p14:creationId xmlns:p14="http://schemas.microsoft.com/office/powerpoint/2010/main" val="226666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fr-FR" sz="3600" dirty="0" smtClean="0"/>
              <a:t>PTSD </a:t>
            </a:r>
            <a:r>
              <a:rPr lang="fr-FR" sz="3600" dirty="0" err="1" smtClean="0"/>
              <a:t>veterans</a:t>
            </a:r>
            <a:r>
              <a:rPr lang="fr-FR" sz="3600" dirty="0" smtClean="0"/>
              <a:t> and </a:t>
            </a:r>
            <a:r>
              <a:rPr lang="fr-FR" sz="3600" dirty="0" err="1" smtClean="0"/>
              <a:t>exposure</a:t>
            </a:r>
            <a:r>
              <a:rPr lang="fr-FR" sz="3600" dirty="0" smtClean="0"/>
              <a:t> </a:t>
            </a:r>
            <a:r>
              <a:rPr lang="fr-FR" sz="3600" dirty="0" err="1" smtClean="0"/>
              <a:t>psychotherapy</a:t>
            </a:r>
            <a:r>
              <a:rPr lang="fr-FR" sz="3600" dirty="0" smtClean="0"/>
              <a:t> </a:t>
            </a:r>
            <a:r>
              <a:rPr lang="fr-FR" sz="2700" dirty="0" smtClean="0"/>
              <a:t>(pilot </a:t>
            </a:r>
            <a:r>
              <a:rPr lang="fr-FR" sz="2700" dirty="0" err="1" smtClean="0"/>
              <a:t>study-Yehuda</a:t>
            </a:r>
            <a:r>
              <a:rPr lang="fr-FR" sz="2700" dirty="0" smtClean="0"/>
              <a:t> et al, 2013)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2400" dirty="0" err="1" smtClean="0"/>
              <a:t>Responders</a:t>
            </a:r>
            <a:r>
              <a:rPr lang="fr-FR" sz="2400" dirty="0" smtClean="0"/>
              <a:t> vs non-</a:t>
            </a:r>
            <a:r>
              <a:rPr lang="fr-FR" sz="2400" dirty="0" err="1" smtClean="0"/>
              <a:t>responders</a:t>
            </a:r>
            <a:r>
              <a:rPr lang="fr-FR" sz="2400" dirty="0" smtClean="0"/>
              <a:t> (16)</a:t>
            </a:r>
          </a:p>
          <a:p>
            <a:r>
              <a:rPr lang="fr-FR" sz="2400" dirty="0" err="1" smtClean="0"/>
              <a:t>Decreased</a:t>
            </a:r>
            <a:r>
              <a:rPr lang="fr-FR" sz="2400" dirty="0" smtClean="0"/>
              <a:t> </a:t>
            </a:r>
            <a:r>
              <a:rPr lang="fr-FR" sz="2400" dirty="0" err="1" smtClean="0"/>
              <a:t>methylating</a:t>
            </a:r>
            <a:r>
              <a:rPr lang="fr-FR" sz="2400" dirty="0" smtClean="0"/>
              <a:t> of </a:t>
            </a:r>
            <a:r>
              <a:rPr lang="fr-FR" sz="2400" dirty="0" err="1" smtClean="0"/>
              <a:t>gene</a:t>
            </a:r>
            <a:r>
              <a:rPr lang="fr-FR" sz="2400" dirty="0" smtClean="0"/>
              <a:t> </a:t>
            </a:r>
            <a:r>
              <a:rPr lang="fr-FR" sz="2400" dirty="0" err="1" smtClean="0"/>
              <a:t>regulating</a:t>
            </a:r>
            <a:r>
              <a:rPr lang="fr-FR" sz="2400" dirty="0" smtClean="0"/>
              <a:t> GR </a:t>
            </a:r>
            <a:r>
              <a:rPr lang="fr-FR" sz="2400" dirty="0" err="1" smtClean="0"/>
              <a:t>receptivity</a:t>
            </a:r>
            <a:r>
              <a:rPr lang="fr-FR" sz="2400" dirty="0" smtClean="0"/>
              <a:t> in </a:t>
            </a:r>
            <a:r>
              <a:rPr lang="fr-FR" sz="2400" dirty="0" err="1" smtClean="0"/>
              <a:t>responders</a:t>
            </a:r>
            <a:r>
              <a:rPr lang="fr-FR" sz="2400" dirty="0" smtClean="0"/>
              <a:t> </a:t>
            </a:r>
          </a:p>
          <a:p>
            <a:endParaRPr lang="fr-FR" sz="2600" dirty="0" smtClean="0"/>
          </a:p>
          <a:p>
            <a:r>
              <a:rPr lang="fr-FR" sz="2400" dirty="0" smtClean="0"/>
              <a:t>Intensive </a:t>
            </a:r>
            <a:r>
              <a:rPr lang="fr-FR" sz="2400" dirty="0"/>
              <a:t>DBT and Borderline </a:t>
            </a:r>
            <a:r>
              <a:rPr lang="fr-FR" sz="2400" dirty="0" err="1"/>
              <a:t>Peronsality</a:t>
            </a:r>
            <a:r>
              <a:rPr lang="fr-FR" sz="2400" dirty="0"/>
              <a:t> </a:t>
            </a:r>
            <a:r>
              <a:rPr lang="fr-FR" sz="2400" dirty="0" err="1"/>
              <a:t>Disorder</a:t>
            </a:r>
            <a:r>
              <a:rPr lang="fr-FR" sz="2400" dirty="0"/>
              <a:t>( </a:t>
            </a:r>
            <a:r>
              <a:rPr lang="fr-FR" sz="2400" dirty="0" err="1"/>
              <a:t>Perroud</a:t>
            </a:r>
            <a:r>
              <a:rPr lang="fr-FR" sz="2400" dirty="0"/>
              <a:t> et al 2011)</a:t>
            </a:r>
            <a:br>
              <a:rPr lang="fr-FR" sz="2400" dirty="0"/>
            </a:br>
            <a:endParaRPr lang="fr-FR" sz="2400" dirty="0" smtClean="0"/>
          </a:p>
          <a:p>
            <a:pPr marL="914400" lvl="2" indent="0">
              <a:buNone/>
            </a:pPr>
            <a:r>
              <a:rPr lang="fr-FR" dirty="0" err="1"/>
              <a:t>Responders</a:t>
            </a:r>
            <a:r>
              <a:rPr lang="fr-FR" dirty="0"/>
              <a:t>: </a:t>
            </a:r>
            <a:r>
              <a:rPr lang="fr-FR" dirty="0" err="1"/>
              <a:t>decrease</a:t>
            </a:r>
            <a:r>
              <a:rPr lang="fr-FR" dirty="0"/>
              <a:t> in </a:t>
            </a:r>
            <a:r>
              <a:rPr lang="fr-FR" dirty="0" err="1"/>
              <a:t>methylation</a:t>
            </a:r>
            <a:r>
              <a:rPr lang="fr-FR" dirty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 (BDNF)</a:t>
            </a:r>
            <a:endParaRPr lang="fr-FR" dirty="0"/>
          </a:p>
          <a:p>
            <a:pPr marL="914400" lvl="2" indent="0">
              <a:buNone/>
            </a:pPr>
            <a:r>
              <a:rPr lang="fr-FR" dirty="0"/>
              <a:t>Non-</a:t>
            </a:r>
            <a:r>
              <a:rPr lang="fr-FR" dirty="0" err="1"/>
              <a:t>responders</a:t>
            </a:r>
            <a:r>
              <a:rPr lang="fr-FR" dirty="0"/>
              <a:t>: </a:t>
            </a:r>
            <a:r>
              <a:rPr lang="fr-FR" dirty="0" err="1"/>
              <a:t>increase</a:t>
            </a:r>
            <a:r>
              <a:rPr lang="fr-FR" dirty="0"/>
              <a:t> in </a:t>
            </a:r>
            <a:r>
              <a:rPr lang="fr-FR" dirty="0" err="1"/>
              <a:t>methylation</a:t>
            </a:r>
            <a:r>
              <a:rPr lang="fr-FR" dirty="0"/>
              <a:t> </a:t>
            </a:r>
            <a:r>
              <a:rPr lang="fr-FR" dirty="0" err="1"/>
              <a:t>status</a:t>
            </a:r>
            <a:endParaRPr lang="fr-FR" dirty="0"/>
          </a:p>
          <a:p>
            <a:pPr marL="914400" lvl="2" indent="0">
              <a:buNone/>
            </a:pPr>
            <a:endParaRPr lang="fr-FR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3854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Prevention</a:t>
            </a:r>
            <a:r>
              <a:rPr lang="fr-FR" sz="3600" dirty="0" smtClean="0"/>
              <a:t> in </a:t>
            </a:r>
            <a:r>
              <a:rPr lang="fr-FR" sz="3600" dirty="0" err="1" smtClean="0"/>
              <a:t>vulnerable</a:t>
            </a:r>
            <a:r>
              <a:rPr lang="fr-FR" sz="3600" dirty="0" smtClean="0"/>
              <a:t> </a:t>
            </a:r>
            <a:r>
              <a:rPr lang="fr-FR" sz="3600" dirty="0" err="1" smtClean="0"/>
              <a:t>high</a:t>
            </a:r>
            <a:r>
              <a:rPr lang="fr-FR" sz="3600" dirty="0" smtClean="0"/>
              <a:t> </a:t>
            </a:r>
            <a:r>
              <a:rPr lang="fr-FR" sz="3600" dirty="0" err="1" smtClean="0"/>
              <a:t>risk</a:t>
            </a:r>
            <a:r>
              <a:rPr lang="fr-FR" sz="3600" dirty="0" smtClean="0"/>
              <a:t> populations </a:t>
            </a:r>
            <a:r>
              <a:rPr lang="fr-FR" dirty="0" smtClean="0"/>
              <a:t>(</a:t>
            </a:r>
            <a:r>
              <a:rPr lang="fr-FR" sz="2700" dirty="0" err="1"/>
              <a:t>What</a:t>
            </a:r>
            <a:r>
              <a:rPr lang="fr-FR" sz="2700" dirty="0"/>
              <a:t> do </a:t>
            </a:r>
            <a:r>
              <a:rPr lang="fr-FR" sz="2700" dirty="0" err="1"/>
              <a:t>we</a:t>
            </a:r>
            <a:r>
              <a:rPr lang="fr-FR" sz="2700" dirty="0"/>
              <a:t>  </a:t>
            </a:r>
            <a:r>
              <a:rPr lang="fr-FR" sz="2700" dirty="0" err="1"/>
              <a:t>already</a:t>
            </a:r>
            <a:r>
              <a:rPr lang="fr-FR" sz="2700" dirty="0"/>
              <a:t> know</a:t>
            </a:r>
            <a:r>
              <a:rPr lang="fr-FR" sz="2700" dirty="0" smtClean="0"/>
              <a:t>?)</a:t>
            </a:r>
            <a:r>
              <a:rPr lang="fr-FR" sz="2700" dirty="0"/>
              <a:t/>
            </a:r>
            <a:br>
              <a:rPr lang="fr-FR" sz="2700" dirty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r>
              <a:rPr lang="fr-FR" sz="2400" dirty="0" err="1" smtClean="0"/>
              <a:t>Studies</a:t>
            </a:r>
            <a:r>
              <a:rPr lang="fr-FR" sz="2400" dirty="0" smtClean="0"/>
              <a:t> of </a:t>
            </a:r>
            <a:r>
              <a:rPr lang="fr-FR" sz="2400" dirty="0" err="1" smtClean="0"/>
              <a:t>children</a:t>
            </a:r>
            <a:r>
              <a:rPr lang="fr-FR" sz="2400" dirty="0" smtClean="0"/>
              <a:t> of parents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bipolar</a:t>
            </a:r>
            <a:r>
              <a:rPr lang="fr-FR" sz="2400" dirty="0" smtClean="0"/>
              <a:t> </a:t>
            </a:r>
            <a:r>
              <a:rPr lang="fr-FR" sz="2400" dirty="0" err="1" smtClean="0"/>
              <a:t>disorder</a:t>
            </a:r>
            <a:endParaRPr lang="fr-FR" sz="2400" dirty="0" smtClean="0"/>
          </a:p>
          <a:p>
            <a:r>
              <a:rPr lang="fr-FR" sz="2400" dirty="0" err="1" smtClean="0"/>
              <a:t>Birth</a:t>
            </a:r>
            <a:r>
              <a:rPr lang="fr-FR" sz="2400" dirty="0" smtClean="0"/>
              <a:t> complications: </a:t>
            </a:r>
            <a:r>
              <a:rPr lang="fr-FR" sz="2400" dirty="0" err="1" smtClean="0"/>
              <a:t>low</a:t>
            </a:r>
            <a:r>
              <a:rPr lang="fr-FR" sz="2400" dirty="0" smtClean="0"/>
              <a:t> </a:t>
            </a:r>
            <a:r>
              <a:rPr lang="fr-FR" sz="2400" dirty="0" err="1" smtClean="0"/>
              <a:t>birth</a:t>
            </a:r>
            <a:r>
              <a:rPr lang="fr-FR" sz="2400" dirty="0" smtClean="0"/>
              <a:t> </a:t>
            </a:r>
            <a:r>
              <a:rPr lang="fr-FR" sz="2400" dirty="0" err="1" smtClean="0"/>
              <a:t>weight</a:t>
            </a:r>
            <a:r>
              <a:rPr lang="fr-FR" sz="2400" dirty="0" smtClean="0"/>
              <a:t>, </a:t>
            </a:r>
            <a:r>
              <a:rPr lang="fr-FR" sz="2400" dirty="0" err="1" smtClean="0"/>
              <a:t>increased</a:t>
            </a:r>
            <a:r>
              <a:rPr lang="fr-FR" sz="2400" dirty="0" smtClean="0"/>
              <a:t> </a:t>
            </a:r>
            <a:r>
              <a:rPr lang="fr-FR" sz="2400" dirty="0" err="1" smtClean="0"/>
              <a:t>risk</a:t>
            </a:r>
            <a:r>
              <a:rPr lang="fr-FR" sz="2400" dirty="0" smtClean="0"/>
              <a:t> of </a:t>
            </a:r>
            <a:r>
              <a:rPr lang="fr-FR" sz="2400" dirty="0" err="1" smtClean="0"/>
              <a:t>prematurity</a:t>
            </a:r>
            <a:r>
              <a:rPr lang="fr-FR" sz="2400" dirty="0" smtClean="0"/>
              <a:t>, </a:t>
            </a:r>
            <a:r>
              <a:rPr lang="fr-FR" sz="2400" dirty="0" err="1" smtClean="0"/>
              <a:t>microcephaly</a:t>
            </a:r>
            <a:r>
              <a:rPr lang="fr-FR" sz="2400" dirty="0" smtClean="0"/>
              <a:t>, </a:t>
            </a:r>
            <a:r>
              <a:rPr lang="fr-FR" sz="2400" dirty="0" err="1" smtClean="0"/>
              <a:t>hyperglycaemia</a:t>
            </a:r>
            <a:r>
              <a:rPr lang="fr-FR" sz="2400" dirty="0" smtClean="0"/>
              <a:t> and </a:t>
            </a:r>
            <a:r>
              <a:rPr lang="fr-FR" sz="2400" dirty="0" err="1" smtClean="0"/>
              <a:t>caeserian</a:t>
            </a:r>
            <a:r>
              <a:rPr lang="fr-FR" sz="2400" dirty="0" smtClean="0"/>
              <a:t> section</a:t>
            </a:r>
          </a:p>
          <a:p>
            <a:r>
              <a:rPr lang="fr-FR" sz="2400" dirty="0" smtClean="0"/>
              <a:t> (Boden et al, 2012, Lee et al, 2010)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Children</a:t>
            </a:r>
            <a:r>
              <a:rPr lang="fr-FR" sz="2400" dirty="0" smtClean="0"/>
              <a:t> of parents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bipolar</a:t>
            </a:r>
            <a:r>
              <a:rPr lang="fr-FR" sz="2400" dirty="0" smtClean="0"/>
              <a:t> </a:t>
            </a:r>
            <a:r>
              <a:rPr lang="fr-FR" sz="2400" dirty="0" err="1" smtClean="0"/>
              <a:t>disorder</a:t>
            </a:r>
            <a:r>
              <a:rPr lang="fr-FR" sz="2400" dirty="0" smtClean="0"/>
              <a:t>: 70% </a:t>
            </a:r>
            <a:r>
              <a:rPr lang="fr-FR" sz="2400" dirty="0" err="1" smtClean="0"/>
              <a:t>psychopathology</a:t>
            </a:r>
            <a:r>
              <a:rPr lang="fr-FR" sz="2400" dirty="0" smtClean="0"/>
              <a:t> (</a:t>
            </a:r>
            <a:r>
              <a:rPr lang="fr-FR" sz="2400" dirty="0" err="1" smtClean="0"/>
              <a:t>externalising</a:t>
            </a:r>
            <a:r>
              <a:rPr lang="fr-FR" sz="2400" dirty="0" smtClean="0"/>
              <a:t> and agressive </a:t>
            </a:r>
            <a:r>
              <a:rPr lang="fr-FR" sz="2400" dirty="0" err="1" smtClean="0"/>
              <a:t>behaviours</a:t>
            </a:r>
            <a:r>
              <a:rPr lang="fr-FR" sz="2400" dirty="0" smtClean="0"/>
              <a:t>, </a:t>
            </a:r>
            <a:r>
              <a:rPr lang="fr-FR" sz="2400" dirty="0" err="1" smtClean="0"/>
              <a:t>anxiety</a:t>
            </a:r>
            <a:r>
              <a:rPr lang="fr-FR" sz="2400" dirty="0" smtClean="0"/>
              <a:t>, </a:t>
            </a:r>
            <a:r>
              <a:rPr lang="fr-FR" sz="2400" dirty="0" err="1" smtClean="0"/>
              <a:t>depressive</a:t>
            </a:r>
            <a:r>
              <a:rPr lang="fr-FR" sz="2400" dirty="0" smtClean="0"/>
              <a:t> </a:t>
            </a:r>
            <a:r>
              <a:rPr lang="fr-FR" sz="2400" dirty="0" err="1" smtClean="0"/>
              <a:t>symptoms</a:t>
            </a:r>
            <a:r>
              <a:rPr lang="fr-FR" sz="2400" dirty="0" smtClean="0"/>
              <a:t>, addiction)</a:t>
            </a:r>
          </a:p>
          <a:p>
            <a:endParaRPr lang="fr-FR" sz="2400" dirty="0"/>
          </a:p>
          <a:p>
            <a:r>
              <a:rPr lang="fr-FR" sz="2400" dirty="0" err="1" smtClean="0"/>
              <a:t>Risk</a:t>
            </a:r>
            <a:r>
              <a:rPr lang="fr-FR" sz="2400" dirty="0" smtClean="0"/>
              <a:t> </a:t>
            </a:r>
            <a:r>
              <a:rPr lang="fr-FR" sz="2400" dirty="0" err="1" smtClean="0"/>
              <a:t>factors</a:t>
            </a:r>
            <a:r>
              <a:rPr lang="fr-FR" sz="2400" dirty="0" smtClean="0"/>
              <a:t>: familial stress; </a:t>
            </a:r>
            <a:r>
              <a:rPr lang="fr-FR" sz="2400" dirty="0" err="1" smtClean="0"/>
              <a:t>environment</a:t>
            </a:r>
            <a:r>
              <a:rPr lang="fr-FR" sz="2400" dirty="0" smtClean="0"/>
              <a:t>; social </a:t>
            </a:r>
            <a:r>
              <a:rPr lang="fr-FR" sz="2400" dirty="0" err="1" smtClean="0"/>
              <a:t>factors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88236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fr-FR" dirty="0" err="1" smtClean="0"/>
              <a:t>Prevention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r>
              <a:rPr lang="fr-FR" sz="2400" dirty="0" err="1" smtClean="0"/>
              <a:t>Preconception</a:t>
            </a:r>
            <a:r>
              <a:rPr lang="fr-FR" sz="2400" dirty="0" smtClean="0"/>
              <a:t>: nutrition (</a:t>
            </a:r>
            <a:r>
              <a:rPr lang="fr-FR" sz="2400" dirty="0" err="1" smtClean="0"/>
              <a:t>vitamin</a:t>
            </a:r>
            <a:r>
              <a:rPr lang="fr-FR" sz="2400" dirty="0" smtClean="0"/>
              <a:t> B12 and </a:t>
            </a:r>
            <a:r>
              <a:rPr lang="fr-FR" sz="2400" dirty="0" err="1" smtClean="0"/>
              <a:t>folate</a:t>
            </a:r>
            <a:r>
              <a:rPr lang="fr-FR" sz="2400" dirty="0" smtClean="0"/>
              <a:t>), social </a:t>
            </a:r>
            <a:r>
              <a:rPr lang="fr-FR" sz="2400" dirty="0" err="1" smtClean="0"/>
              <a:t>problems</a:t>
            </a:r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err="1" smtClean="0"/>
              <a:t>Prenatally</a:t>
            </a:r>
            <a:r>
              <a:rPr lang="fr-FR" sz="2400" dirty="0" smtClean="0"/>
              <a:t>: </a:t>
            </a:r>
            <a:r>
              <a:rPr lang="fr-FR" sz="2400" dirty="0" err="1" smtClean="0"/>
              <a:t>anxiety</a:t>
            </a:r>
            <a:r>
              <a:rPr lang="fr-FR" sz="2400" dirty="0" smtClean="0"/>
              <a:t>, </a:t>
            </a:r>
            <a:r>
              <a:rPr lang="fr-FR" sz="2400" dirty="0" err="1" smtClean="0"/>
              <a:t>depression</a:t>
            </a:r>
            <a:r>
              <a:rPr lang="fr-FR" sz="2400" dirty="0" smtClean="0"/>
              <a:t>, nutrition support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Post-natal: </a:t>
            </a:r>
            <a:r>
              <a:rPr lang="fr-FR" sz="2400" dirty="0" err="1" smtClean="0"/>
              <a:t>attachment</a:t>
            </a:r>
            <a:r>
              <a:rPr lang="fr-FR" sz="2400" dirty="0" smtClean="0"/>
              <a:t>, support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err="1" smtClean="0"/>
              <a:t>Childhood</a:t>
            </a:r>
            <a:r>
              <a:rPr lang="fr-FR" sz="2400" dirty="0" smtClean="0"/>
              <a:t> and adolescence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35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4505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3600" dirty="0" smtClean="0"/>
              <a:t>TARGETED INTERVENTIONS </a:t>
            </a:r>
            <a:r>
              <a:rPr lang="fr-FR" sz="3100" dirty="0" smtClean="0"/>
              <a:t>(</a:t>
            </a:r>
            <a:r>
              <a:rPr lang="fr-FR" sz="3100" dirty="0" err="1" smtClean="0"/>
              <a:t>Vallarino</a:t>
            </a:r>
            <a:r>
              <a:rPr lang="fr-FR" sz="3100" dirty="0" smtClean="0"/>
              <a:t> et </a:t>
            </a:r>
            <a:r>
              <a:rPr lang="fr-FR" sz="3100" dirty="0" err="1" smtClean="0"/>
              <a:t>al,in</a:t>
            </a:r>
            <a:r>
              <a:rPr lang="fr-FR" sz="3100" dirty="0" smtClean="0"/>
              <a:t> </a:t>
            </a:r>
            <a:r>
              <a:rPr lang="fr-FR" sz="3100" dirty="0" err="1" smtClean="0"/>
              <a:t>press</a:t>
            </a:r>
            <a:r>
              <a:rPr lang="fr-FR" sz="3600" i="1" dirty="0" smtClean="0"/>
              <a:t>)</a:t>
            </a:r>
            <a:r>
              <a:rPr lang="fr-FR" sz="3600" b="1" i="1" dirty="0"/>
              <a:t> </a:t>
            </a:r>
            <a:r>
              <a:rPr lang="fr-FR" sz="2700" b="1" i="1" dirty="0"/>
              <a:t>10 </a:t>
            </a:r>
            <a:r>
              <a:rPr lang="fr-FR" sz="2700" b="1" i="1" dirty="0" err="1"/>
              <a:t>high</a:t>
            </a:r>
            <a:r>
              <a:rPr lang="fr-FR" sz="2700" b="1" i="1" dirty="0"/>
              <a:t> </a:t>
            </a:r>
            <a:r>
              <a:rPr lang="fr-FR" sz="2700" b="1" i="1" dirty="0" err="1"/>
              <a:t>risk</a:t>
            </a:r>
            <a:r>
              <a:rPr lang="fr-FR" sz="2700" b="1" i="1" dirty="0"/>
              <a:t> </a:t>
            </a:r>
            <a:r>
              <a:rPr lang="fr-FR" sz="2700" b="1" i="1" dirty="0" err="1"/>
              <a:t>studies</a:t>
            </a:r>
            <a:r>
              <a:rPr lang="fr-FR" sz="2700" b="1" i="1" dirty="0"/>
              <a:t> (RCT and case </a:t>
            </a:r>
            <a:r>
              <a:rPr lang="fr-FR" sz="2700" b="1" i="1" dirty="0" err="1"/>
              <a:t>series</a:t>
            </a:r>
            <a:r>
              <a:rPr lang="fr-FR" sz="2700" b="1" i="1" dirty="0"/>
              <a:t>)</a:t>
            </a:r>
            <a:br>
              <a:rPr lang="fr-FR" sz="2700" b="1" i="1" dirty="0"/>
            </a:br>
            <a:endParaRPr lang="fr-FR" sz="27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800" dirty="0" err="1" smtClean="0"/>
              <a:t>Children</a:t>
            </a:r>
            <a:r>
              <a:rPr lang="fr-FR" sz="2800" dirty="0" smtClean="0"/>
              <a:t> of BP parents </a:t>
            </a:r>
          </a:p>
          <a:p>
            <a:r>
              <a:rPr lang="fr-FR" sz="2800" dirty="0" smtClean="0"/>
              <a:t>Main </a:t>
            </a:r>
            <a:r>
              <a:rPr lang="fr-FR" sz="2800" dirty="0"/>
              <a:t>interventions </a:t>
            </a:r>
            <a:r>
              <a:rPr lang="fr-FR" sz="2800" dirty="0" smtClean="0"/>
              <a:t>: </a:t>
            </a:r>
            <a:r>
              <a:rPr lang="fr-FR" sz="2800" dirty="0" err="1" smtClean="0"/>
              <a:t>family</a:t>
            </a:r>
            <a:r>
              <a:rPr lang="fr-FR" sz="2800" dirty="0"/>
              <a:t>, cognitive </a:t>
            </a:r>
            <a:r>
              <a:rPr lang="fr-FR" sz="2800" dirty="0" err="1" smtClean="0"/>
              <a:t>behavioural</a:t>
            </a:r>
            <a:r>
              <a:rPr lang="fr-FR" sz="2800" dirty="0" smtClean="0"/>
              <a:t> </a:t>
            </a:r>
            <a:r>
              <a:rPr lang="fr-FR" sz="2800" dirty="0"/>
              <a:t>and </a:t>
            </a:r>
            <a:r>
              <a:rPr lang="fr-FR" sz="2800" dirty="0" err="1"/>
              <a:t>interpersonal</a:t>
            </a:r>
            <a:r>
              <a:rPr lang="fr-FR" sz="2800" dirty="0"/>
              <a:t> </a:t>
            </a:r>
            <a:r>
              <a:rPr lang="fr-FR" sz="2800" dirty="0" err="1" smtClean="0"/>
              <a:t>therapies</a:t>
            </a:r>
            <a:r>
              <a:rPr lang="fr-FR" sz="2800" dirty="0" smtClean="0"/>
              <a:t>, </a:t>
            </a:r>
            <a:r>
              <a:rPr lang="fr-FR" sz="2800" dirty="0" err="1" smtClean="0"/>
              <a:t>MBCT,not</a:t>
            </a:r>
            <a:r>
              <a:rPr lang="fr-FR" sz="2800" dirty="0" smtClean="0"/>
              <a:t> all </a:t>
            </a:r>
            <a:r>
              <a:rPr lang="fr-FR" sz="2800" dirty="0" err="1" smtClean="0"/>
              <a:t>studies</a:t>
            </a:r>
            <a:r>
              <a:rPr lang="fr-FR" sz="2800" dirty="0" smtClean="0"/>
              <a:t> </a:t>
            </a:r>
            <a:r>
              <a:rPr lang="fr-FR" sz="2800" dirty="0" err="1" smtClean="0"/>
              <a:t>finished</a:t>
            </a:r>
            <a:r>
              <a:rPr lang="fr-FR" sz="2800" dirty="0"/>
              <a:t>.</a:t>
            </a:r>
            <a:endParaRPr lang="fr-FR" sz="2800" dirty="0" smtClean="0"/>
          </a:p>
          <a:p>
            <a:pPr marL="0" indent="0">
              <a:buNone/>
            </a:pPr>
            <a:endParaRPr lang="fr-FR" sz="2800" dirty="0" smtClean="0"/>
          </a:p>
          <a:p>
            <a:r>
              <a:rPr lang="fr-FR" sz="2800" dirty="0"/>
              <a:t>40% of participants in the </a:t>
            </a:r>
            <a:r>
              <a:rPr lang="fr-FR" sz="2800" dirty="0" err="1"/>
              <a:t>studies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</a:t>
            </a:r>
            <a:r>
              <a:rPr lang="fr-FR" sz="2800" dirty="0" err="1"/>
              <a:t>high</a:t>
            </a:r>
            <a:r>
              <a:rPr lang="fr-FR" sz="2800" dirty="0"/>
              <a:t> </a:t>
            </a:r>
            <a:r>
              <a:rPr lang="fr-FR" sz="2800" dirty="0" err="1"/>
              <a:t>risk</a:t>
            </a:r>
            <a:r>
              <a:rPr lang="fr-FR" sz="2800" dirty="0"/>
              <a:t> participants </a:t>
            </a:r>
            <a:r>
              <a:rPr lang="fr-FR" sz="2800" dirty="0" err="1" smtClean="0"/>
              <a:t>were</a:t>
            </a:r>
            <a:r>
              <a:rPr lang="fr-FR" sz="2800" dirty="0" smtClean="0"/>
              <a:t> </a:t>
            </a:r>
            <a:r>
              <a:rPr lang="fr-FR" sz="2800" dirty="0" err="1" smtClean="0"/>
              <a:t>already</a:t>
            </a:r>
            <a:r>
              <a:rPr lang="fr-FR" sz="2800" dirty="0" smtClean="0"/>
              <a:t>  </a:t>
            </a:r>
            <a:r>
              <a:rPr lang="fr-FR" sz="2800" dirty="0" err="1"/>
              <a:t>receiving</a:t>
            </a:r>
            <a:r>
              <a:rPr lang="fr-FR" sz="2800" dirty="0"/>
              <a:t> </a:t>
            </a:r>
            <a:r>
              <a:rPr lang="fr-FR" sz="2800" dirty="0" err="1"/>
              <a:t>psychotropics</a:t>
            </a:r>
            <a:r>
              <a:rPr lang="fr-FR" sz="2800" dirty="0"/>
              <a:t> </a:t>
            </a:r>
            <a:endParaRPr lang="fr-FR" sz="2800" dirty="0" smtClean="0"/>
          </a:p>
          <a:p>
            <a:pPr marL="0" indent="0">
              <a:buNone/>
            </a:pPr>
            <a:endParaRPr lang="fr-FR" sz="2800" dirty="0" smtClean="0"/>
          </a:p>
          <a:p>
            <a:r>
              <a:rPr lang="fr-FR" sz="2800" dirty="0" err="1" smtClean="0"/>
              <a:t>Results</a:t>
            </a:r>
            <a:r>
              <a:rPr lang="fr-FR" sz="2800" dirty="0" smtClean="0"/>
              <a:t> mixed: </a:t>
            </a:r>
            <a:r>
              <a:rPr lang="fr-FR" sz="2800" dirty="0" err="1" smtClean="0"/>
              <a:t>improved</a:t>
            </a:r>
            <a:r>
              <a:rPr lang="fr-FR" sz="2800" dirty="0" smtClean="0"/>
              <a:t> </a:t>
            </a:r>
            <a:r>
              <a:rPr lang="fr-FR" sz="2800" dirty="0" err="1" smtClean="0"/>
              <a:t>functioning</a:t>
            </a:r>
            <a:r>
              <a:rPr lang="fr-FR" sz="2800" dirty="0" smtClean="0"/>
              <a:t>; </a:t>
            </a:r>
            <a:r>
              <a:rPr lang="fr-FR" sz="2800" dirty="0" err="1" smtClean="0"/>
              <a:t>less</a:t>
            </a:r>
            <a:r>
              <a:rPr lang="fr-FR" sz="2800" dirty="0" smtClean="0"/>
              <a:t> conversion to BP on </a:t>
            </a:r>
            <a:r>
              <a:rPr lang="fr-FR" sz="2800" dirty="0" err="1" smtClean="0"/>
              <a:t>follow</a:t>
            </a:r>
            <a:r>
              <a:rPr lang="fr-FR" sz="2800" dirty="0" smtClean="0"/>
              <a:t>-up, </a:t>
            </a:r>
            <a:r>
              <a:rPr lang="fr-FR" sz="2800" dirty="0" err="1" smtClean="0"/>
              <a:t>diminished</a:t>
            </a:r>
            <a:r>
              <a:rPr lang="fr-FR" sz="2800" dirty="0" smtClean="0"/>
              <a:t> </a:t>
            </a:r>
            <a:r>
              <a:rPr lang="fr-FR" sz="2800" dirty="0" err="1" smtClean="0"/>
              <a:t>anxiety</a:t>
            </a:r>
            <a:r>
              <a:rPr lang="fr-FR" sz="2800" dirty="0" smtClean="0"/>
              <a:t> and </a:t>
            </a:r>
            <a:r>
              <a:rPr lang="fr-FR" sz="2800" dirty="0" err="1" smtClean="0"/>
              <a:t>mood</a:t>
            </a:r>
            <a:r>
              <a:rPr lang="fr-FR" sz="2800" dirty="0" smtClean="0"/>
              <a:t> </a:t>
            </a:r>
            <a:r>
              <a:rPr lang="fr-FR" sz="2800" dirty="0" err="1" smtClean="0"/>
              <a:t>symptoms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1559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fr-FR" dirty="0" smtClean="0"/>
              <a:t>Questions  </a:t>
            </a:r>
            <a:r>
              <a:rPr lang="fr-FR" dirty="0" err="1" smtClean="0"/>
              <a:t>asked</a:t>
            </a:r>
            <a:r>
              <a:rPr lang="fr-FR" dirty="0" smtClean="0"/>
              <a:t> by </a:t>
            </a:r>
            <a:r>
              <a:rPr lang="fr-FR" dirty="0" err="1" smtClean="0"/>
              <a:t>Vallarino</a:t>
            </a:r>
            <a:r>
              <a:rPr lang="fr-FR" dirty="0" smtClean="0"/>
              <a:t> et 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2400" dirty="0" smtClean="0"/>
              <a:t>Will </a:t>
            </a:r>
            <a:r>
              <a:rPr lang="fr-FR" sz="2400" dirty="0" err="1" smtClean="0"/>
              <a:t>individuals</a:t>
            </a: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</a:t>
            </a:r>
            <a:r>
              <a:rPr lang="fr-FR" sz="2400" dirty="0" err="1" smtClean="0"/>
              <a:t>high</a:t>
            </a:r>
            <a:r>
              <a:rPr lang="fr-FR" sz="2400" dirty="0" smtClean="0"/>
              <a:t> </a:t>
            </a:r>
            <a:r>
              <a:rPr lang="fr-FR" sz="2400" dirty="0" err="1" smtClean="0"/>
              <a:t>risk</a:t>
            </a:r>
            <a:r>
              <a:rPr lang="fr-FR" sz="2400" dirty="0" smtClean="0"/>
              <a:t> of </a:t>
            </a:r>
            <a:r>
              <a:rPr lang="fr-FR" sz="2400" dirty="0" err="1" smtClean="0"/>
              <a:t>bipolar</a:t>
            </a:r>
            <a:r>
              <a:rPr lang="fr-FR" sz="2400" dirty="0" smtClean="0"/>
              <a:t> </a:t>
            </a:r>
            <a:r>
              <a:rPr lang="fr-FR" sz="2400" dirty="0" err="1" smtClean="0"/>
              <a:t>disorder</a:t>
            </a:r>
            <a:r>
              <a:rPr lang="fr-FR" sz="2400" dirty="0" smtClean="0"/>
              <a:t> </a:t>
            </a:r>
            <a:r>
              <a:rPr lang="fr-FR" sz="2400" dirty="0" err="1" smtClean="0"/>
              <a:t>who</a:t>
            </a:r>
            <a:r>
              <a:rPr lang="fr-FR" sz="2400" dirty="0" smtClean="0"/>
              <a:t> are </a:t>
            </a:r>
            <a:r>
              <a:rPr lang="fr-FR" sz="2400" dirty="0" err="1" smtClean="0"/>
              <a:t>asymptomatic</a:t>
            </a:r>
            <a:r>
              <a:rPr lang="fr-FR" sz="2400" dirty="0" smtClean="0"/>
              <a:t> engage </a:t>
            </a:r>
            <a:r>
              <a:rPr lang="fr-FR" sz="2400" dirty="0" err="1" smtClean="0"/>
              <a:t>with</a:t>
            </a:r>
            <a:r>
              <a:rPr lang="fr-FR" sz="2400" dirty="0" smtClean="0"/>
              <a:t> or </a:t>
            </a:r>
            <a:r>
              <a:rPr lang="fr-FR" sz="2400" dirty="0" err="1" smtClean="0"/>
              <a:t>require</a:t>
            </a:r>
            <a:r>
              <a:rPr lang="fr-FR" sz="2400" dirty="0" smtClean="0"/>
              <a:t> a </a:t>
            </a:r>
            <a:r>
              <a:rPr lang="fr-FR" sz="2400" dirty="0" err="1" smtClean="0"/>
              <a:t>therapy</a:t>
            </a:r>
            <a:r>
              <a:rPr lang="fr-FR" sz="2400" dirty="0" smtClean="0"/>
              <a:t>?</a:t>
            </a:r>
          </a:p>
          <a:p>
            <a:endParaRPr lang="fr-FR" sz="2400" dirty="0" smtClean="0"/>
          </a:p>
          <a:p>
            <a:r>
              <a:rPr lang="fr-FR" sz="2400" dirty="0" smtClean="0"/>
              <a:t> </a:t>
            </a:r>
            <a:r>
              <a:rPr lang="fr-FR" sz="2400" dirty="0" err="1"/>
              <a:t>W</a:t>
            </a:r>
            <a:r>
              <a:rPr lang="fr-FR" sz="2400" dirty="0" err="1" smtClean="0"/>
              <a:t>hich</a:t>
            </a:r>
            <a:r>
              <a:rPr lang="fr-FR" sz="2400" dirty="0" smtClean="0"/>
              <a:t> interventions </a:t>
            </a:r>
            <a:r>
              <a:rPr lang="fr-FR" sz="2400" dirty="0" err="1" smtClean="0"/>
              <a:t>should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offered</a:t>
            </a:r>
            <a:r>
              <a:rPr lang="fr-FR" sz="2400" dirty="0"/>
              <a:t>?</a:t>
            </a:r>
            <a:r>
              <a:rPr lang="fr-FR" sz="2400" dirty="0" smtClean="0"/>
              <a:t> </a:t>
            </a:r>
          </a:p>
          <a:p>
            <a:endParaRPr lang="fr-FR" sz="2400" dirty="0" smtClean="0"/>
          </a:p>
          <a:p>
            <a:r>
              <a:rPr lang="fr-FR" sz="2400" dirty="0" err="1"/>
              <a:t>S</a:t>
            </a:r>
            <a:r>
              <a:rPr lang="fr-FR" sz="2400" dirty="0" err="1" smtClean="0"/>
              <a:t>hould</a:t>
            </a:r>
            <a:r>
              <a:rPr lang="fr-FR" sz="2400" dirty="0" smtClean="0"/>
              <a:t> the goal  </a:t>
            </a:r>
            <a:r>
              <a:rPr lang="fr-FR" sz="2400" dirty="0" err="1" smtClean="0"/>
              <a:t>be</a:t>
            </a:r>
            <a:r>
              <a:rPr lang="fr-FR" sz="2400" dirty="0" smtClean="0"/>
              <a:t> on </a:t>
            </a:r>
            <a:r>
              <a:rPr lang="fr-FR" sz="2400" dirty="0" err="1" smtClean="0"/>
              <a:t>health</a:t>
            </a:r>
            <a:r>
              <a:rPr lang="fr-FR" sz="2400" dirty="0" smtClean="0"/>
              <a:t> promotion (</a:t>
            </a:r>
            <a:r>
              <a:rPr lang="fr-FR" sz="2400" dirty="0" err="1" smtClean="0"/>
              <a:t>such</a:t>
            </a:r>
            <a:r>
              <a:rPr lang="fr-FR" sz="2400" dirty="0" smtClean="0"/>
              <a:t> as </a:t>
            </a:r>
            <a:r>
              <a:rPr lang="fr-FR" sz="2400" dirty="0" err="1" smtClean="0"/>
              <a:t>sleep</a:t>
            </a:r>
            <a:r>
              <a:rPr lang="fr-FR" sz="2400" dirty="0" smtClean="0"/>
              <a:t> </a:t>
            </a:r>
            <a:r>
              <a:rPr lang="fr-FR" sz="2400" dirty="0" err="1" smtClean="0"/>
              <a:t>hygiene</a:t>
            </a:r>
            <a:r>
              <a:rPr lang="fr-FR" sz="2400" dirty="0" smtClean="0"/>
              <a:t>) ?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Transdiagnostic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approaches</a:t>
            </a:r>
            <a:r>
              <a:rPr lang="fr-FR" sz="2400" dirty="0" smtClean="0"/>
              <a:t> </a:t>
            </a:r>
            <a:r>
              <a:rPr lang="fr-FR" sz="2400" dirty="0" err="1" smtClean="0"/>
              <a:t>better</a:t>
            </a:r>
            <a:r>
              <a:rPr lang="fr-FR" sz="2400" dirty="0" smtClean="0"/>
              <a:t> </a:t>
            </a:r>
            <a:r>
              <a:rPr lang="fr-FR" sz="2400" dirty="0" err="1" smtClean="0"/>
              <a:t>than</a:t>
            </a:r>
            <a:r>
              <a:rPr lang="fr-FR" sz="2400" dirty="0" smtClean="0"/>
              <a:t> </a:t>
            </a:r>
            <a:r>
              <a:rPr lang="fr-FR" sz="2400" dirty="0" err="1" smtClean="0"/>
              <a:t>order</a:t>
            </a:r>
            <a:r>
              <a:rPr lang="fr-FR" sz="2400" dirty="0" smtClean="0"/>
              <a:t>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approaches</a:t>
            </a:r>
            <a:r>
              <a:rPr lang="fr-FR" sz="2400" dirty="0" smtClean="0"/>
              <a:t>?</a:t>
            </a:r>
            <a:endParaRPr lang="fr-FR" sz="2400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9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fr-FR" dirty="0" smtClean="0"/>
              <a:t>ACT for </a:t>
            </a:r>
            <a:r>
              <a:rPr lang="fr-FR" dirty="0" err="1" smtClean="0"/>
              <a:t>prevention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2400" dirty="0" err="1" smtClean="0"/>
              <a:t>Transdiagnostic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 err="1" smtClean="0"/>
              <a:t>Processes</a:t>
            </a:r>
            <a:r>
              <a:rPr lang="fr-FR" sz="2400" dirty="0" smtClean="0"/>
              <a:t> not </a:t>
            </a:r>
            <a:r>
              <a:rPr lang="fr-FR" sz="2400" dirty="0" err="1" smtClean="0"/>
              <a:t>symptoms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More acceptable </a:t>
            </a:r>
          </a:p>
          <a:p>
            <a:endParaRPr lang="fr-FR" sz="2400" dirty="0"/>
          </a:p>
          <a:p>
            <a:r>
              <a:rPr lang="fr-FR" sz="2400" dirty="0" smtClean="0"/>
              <a:t>Flexible</a:t>
            </a:r>
          </a:p>
          <a:p>
            <a:endParaRPr lang="fr-FR" sz="2400" dirty="0" smtClean="0"/>
          </a:p>
          <a:p>
            <a:r>
              <a:rPr lang="fr-FR" sz="2400" dirty="0" err="1"/>
              <a:t>W</a:t>
            </a:r>
            <a:r>
              <a:rPr lang="fr-FR" sz="2400" dirty="0" err="1" smtClean="0"/>
              <a:t>ell-being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5971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launch</a:t>
            </a:r>
            <a:r>
              <a:rPr lang="fr-FR" dirty="0" smtClean="0"/>
              <a:t> of the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Genome</a:t>
            </a:r>
            <a:r>
              <a:rPr lang="fr-FR" dirty="0" smtClean="0"/>
              <a:t> Project:</a:t>
            </a:r>
          </a:p>
          <a:p>
            <a:endParaRPr lang="fr-FR" dirty="0" smtClean="0"/>
          </a:p>
          <a:p>
            <a:r>
              <a:rPr lang="fr-FR" dirty="0" smtClean="0"/>
              <a:t>« 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fate </a:t>
            </a:r>
            <a:r>
              <a:rPr lang="fr-FR" dirty="0" err="1" smtClean="0"/>
              <a:t>was</a:t>
            </a:r>
            <a:r>
              <a:rPr lang="fr-FR" dirty="0" smtClean="0"/>
              <a:t> in the stars.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know </a:t>
            </a:r>
            <a:r>
              <a:rPr lang="fr-FR" dirty="0" err="1" smtClean="0"/>
              <a:t>that</a:t>
            </a:r>
            <a:r>
              <a:rPr lang="fr-FR" dirty="0" smtClean="0"/>
              <a:t> , in large </a:t>
            </a:r>
            <a:r>
              <a:rPr lang="fr-FR" dirty="0" err="1" smtClean="0"/>
              <a:t>measure</a:t>
            </a:r>
            <a:r>
              <a:rPr lang="fr-FR" dirty="0" smtClean="0"/>
              <a:t>, </a:t>
            </a:r>
            <a:r>
              <a:rPr lang="fr-FR" dirty="0" err="1" smtClean="0"/>
              <a:t>our</a:t>
            </a:r>
            <a:r>
              <a:rPr lang="fr-FR" dirty="0" smtClean="0"/>
              <a:t> fate </a:t>
            </a:r>
            <a:r>
              <a:rPr lang="fr-FR" dirty="0" err="1" smtClean="0"/>
              <a:t>is</a:t>
            </a:r>
            <a:r>
              <a:rPr lang="fr-FR" dirty="0" smtClean="0"/>
              <a:t> in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genes</a:t>
            </a:r>
            <a:r>
              <a:rPr lang="fr-FR" dirty="0" smtClean="0"/>
              <a:t>. » </a:t>
            </a:r>
          </a:p>
          <a:p>
            <a:endParaRPr lang="fr-FR" dirty="0" smtClean="0"/>
          </a:p>
          <a:p>
            <a:r>
              <a:rPr lang="fr-FR" dirty="0" smtClean="0"/>
              <a:t>Watson (</a:t>
            </a:r>
            <a:r>
              <a:rPr lang="fr-FR" dirty="0" err="1" smtClean="0"/>
              <a:t>Jaroff</a:t>
            </a:r>
            <a:r>
              <a:rPr lang="fr-FR" dirty="0" smtClean="0"/>
              <a:t>, 1989)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35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An </a:t>
            </a:r>
            <a:r>
              <a:rPr lang="fr-FR" dirty="0" err="1" smtClean="0"/>
              <a:t>appreciation</a:t>
            </a:r>
            <a:r>
              <a:rPr lang="fr-FR" dirty="0" smtClean="0"/>
              <a:t> of </a:t>
            </a:r>
            <a:r>
              <a:rPr lang="fr-FR" dirty="0" err="1" smtClean="0"/>
              <a:t>epigenetics</a:t>
            </a:r>
            <a:r>
              <a:rPr lang="fr-FR" dirty="0" smtClean="0"/>
              <a:t> inspires compassion for </a:t>
            </a:r>
            <a:r>
              <a:rPr lang="fr-FR" dirty="0" err="1" smtClean="0"/>
              <a:t>those</a:t>
            </a:r>
            <a:r>
              <a:rPr lang="fr-FR" dirty="0" smtClean="0"/>
              <a:t> of us </a:t>
            </a:r>
            <a:r>
              <a:rPr lang="fr-FR" dirty="0" err="1" smtClean="0"/>
              <a:t>who</a:t>
            </a:r>
            <a:r>
              <a:rPr lang="fr-FR" dirty="0" smtClean="0"/>
              <a:t> come </a:t>
            </a:r>
            <a:r>
              <a:rPr lang="fr-FR" dirty="0" err="1" smtClean="0"/>
              <a:t>into</a:t>
            </a:r>
            <a:r>
              <a:rPr lang="fr-FR" dirty="0" smtClean="0"/>
              <a:t> the world vigilant and </a:t>
            </a:r>
            <a:r>
              <a:rPr lang="fr-FR" dirty="0" err="1" smtClean="0"/>
              <a:t>defensive</a:t>
            </a:r>
            <a:r>
              <a:rPr lang="fr-FR" dirty="0" smtClean="0"/>
              <a:t>,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epigenetic</a:t>
            </a:r>
            <a:r>
              <a:rPr lang="fr-FR" dirty="0" smtClean="0"/>
              <a:t> </a:t>
            </a:r>
            <a:r>
              <a:rPr lang="fr-FR" dirty="0" err="1" smtClean="0"/>
              <a:t>legacy</a:t>
            </a:r>
            <a:r>
              <a:rPr lang="fr-FR" dirty="0" smtClean="0"/>
              <a:t> </a:t>
            </a:r>
            <a:r>
              <a:rPr lang="fr-FR" dirty="0" err="1" smtClean="0"/>
              <a:t>anticipating</a:t>
            </a:r>
            <a:r>
              <a:rPr lang="fr-FR" dirty="0" smtClean="0"/>
              <a:t> a </a:t>
            </a:r>
            <a:r>
              <a:rPr lang="fr-FR" dirty="0" err="1" smtClean="0"/>
              <a:t>harsh</a:t>
            </a:r>
            <a:r>
              <a:rPr lang="fr-FR" dirty="0" smtClean="0"/>
              <a:t> world, a </a:t>
            </a:r>
            <a:r>
              <a:rPr lang="fr-FR" dirty="0" err="1" smtClean="0"/>
              <a:t>dangerous</a:t>
            </a:r>
            <a:r>
              <a:rPr lang="fr-FR" dirty="0" smtClean="0"/>
              <a:t> place to live, </a:t>
            </a:r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inspires </a:t>
            </a:r>
            <a:r>
              <a:rPr lang="fr-FR" dirty="0" err="1" smtClean="0"/>
              <a:t>hope</a:t>
            </a:r>
            <a:r>
              <a:rPr lang="fr-FR" dirty="0" smtClean="0"/>
              <a:t>, for </a:t>
            </a:r>
            <a:r>
              <a:rPr lang="fr-FR" dirty="0" err="1" smtClean="0"/>
              <a:t>even</a:t>
            </a:r>
            <a:r>
              <a:rPr lang="fr-FR" dirty="0" smtClean="0"/>
              <a:t>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epigenetically</a:t>
            </a:r>
            <a:r>
              <a:rPr lang="fr-FR" dirty="0" smtClean="0"/>
              <a:t> </a:t>
            </a:r>
            <a:r>
              <a:rPr lang="fr-FR" dirty="0" err="1" smtClean="0"/>
              <a:t>defensive</a:t>
            </a:r>
            <a:r>
              <a:rPr lang="fr-FR" dirty="0" smtClean="0"/>
              <a:t> stance </a:t>
            </a:r>
            <a:r>
              <a:rPr lang="fr-FR" dirty="0" err="1" smtClean="0"/>
              <a:t>is</a:t>
            </a:r>
            <a:r>
              <a:rPr lang="fr-FR" dirty="0" smtClean="0"/>
              <a:t> , by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nature,responsive</a:t>
            </a:r>
            <a:r>
              <a:rPr lang="fr-FR" dirty="0" smtClean="0"/>
              <a:t> to the </a:t>
            </a:r>
            <a:r>
              <a:rPr lang="fr-FR" dirty="0" err="1" smtClean="0"/>
              <a:t>novelty</a:t>
            </a:r>
            <a:r>
              <a:rPr lang="fr-FR" dirty="0" smtClean="0"/>
              <a:t> of </a:t>
            </a:r>
            <a:r>
              <a:rPr lang="fr-FR" dirty="0" err="1" smtClean="0"/>
              <a:t>benign</a:t>
            </a:r>
            <a:r>
              <a:rPr lang="fr-FR" dirty="0" smtClean="0"/>
              <a:t> and </a:t>
            </a:r>
            <a:r>
              <a:rPr lang="fr-FR" dirty="0" err="1" smtClean="0"/>
              <a:t>benevolent</a:t>
            </a:r>
            <a:r>
              <a:rPr lang="fr-FR" dirty="0" smtClean="0"/>
              <a:t> </a:t>
            </a:r>
            <a:r>
              <a:rPr lang="fr-FR" dirty="0" err="1" smtClean="0"/>
              <a:t>environments</a:t>
            </a:r>
            <a:r>
              <a:rPr lang="fr-FR" dirty="0" smtClean="0"/>
              <a:t> (Haley </a:t>
            </a:r>
            <a:r>
              <a:rPr lang="fr-FR" dirty="0" err="1" smtClean="0"/>
              <a:t>Peckham</a:t>
            </a:r>
            <a:r>
              <a:rPr lang="fr-FR" dirty="0" smtClean="0"/>
              <a:t>, 2013),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230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372533" y="1193800"/>
            <a:ext cx="8229600" cy="4525963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THANK YOU FOR YOUR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963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« The </a:t>
            </a:r>
            <a:r>
              <a:rPr lang="fr-FR" dirty="0" err="1" smtClean="0"/>
              <a:t>gene</a:t>
            </a:r>
            <a:r>
              <a:rPr lang="fr-FR" dirty="0" smtClean="0"/>
              <a:t>--</a:t>
            </a:r>
            <a:r>
              <a:rPr lang="fr-FR" smtClean="0"/>
              <a:t>-----  </a:t>
            </a:r>
            <a:r>
              <a:rPr lang="fr-FR" dirty="0" err="1" smtClean="0"/>
              <a:t>may</a:t>
            </a:r>
            <a:r>
              <a:rPr lang="fr-FR" dirty="0" smtClean="0"/>
              <a:t> have no </a:t>
            </a:r>
            <a:r>
              <a:rPr lang="fr-FR" dirty="0" err="1" smtClean="0"/>
              <a:t>fixity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all; </a:t>
            </a:r>
            <a:r>
              <a:rPr lang="fr-FR" dirty="0" err="1" smtClean="0"/>
              <a:t>its</a:t>
            </a:r>
            <a:r>
              <a:rPr lang="fr-FR" dirty="0" smtClean="0"/>
              <a:t> existence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transitory</a:t>
            </a:r>
            <a:r>
              <a:rPr lang="fr-FR" dirty="0" smtClean="0"/>
              <a:t> and contingent, </a:t>
            </a:r>
            <a:r>
              <a:rPr lang="fr-FR" dirty="0" err="1" smtClean="0"/>
              <a:t>depending</a:t>
            </a:r>
            <a:r>
              <a:rPr lang="fr-FR" dirty="0" smtClean="0"/>
              <a:t> </a:t>
            </a:r>
            <a:r>
              <a:rPr lang="fr-FR" dirty="0" err="1" smtClean="0"/>
              <a:t>cticially</a:t>
            </a:r>
            <a:r>
              <a:rPr lang="fr-FR" dirty="0" smtClean="0"/>
              <a:t> on the </a:t>
            </a:r>
            <a:r>
              <a:rPr lang="fr-FR" dirty="0" err="1" smtClean="0"/>
              <a:t>functional</a:t>
            </a:r>
            <a:r>
              <a:rPr lang="fr-FR" dirty="0" smtClean="0"/>
              <a:t> </a:t>
            </a:r>
            <a:r>
              <a:rPr lang="fr-FR" dirty="0" err="1" smtClean="0"/>
              <a:t>dynamics</a:t>
            </a:r>
            <a:r>
              <a:rPr lang="fr-FR" dirty="0" smtClean="0"/>
              <a:t> of the </a:t>
            </a:r>
            <a:r>
              <a:rPr lang="fr-FR" dirty="0" err="1" smtClean="0"/>
              <a:t>entire</a:t>
            </a:r>
            <a:r>
              <a:rPr lang="fr-FR" dirty="0" smtClean="0"/>
              <a:t> </a:t>
            </a:r>
            <a:r>
              <a:rPr lang="fr-FR" dirty="0" err="1" smtClean="0"/>
              <a:t>organism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(Keller, 2000)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002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FR" sz="2400" dirty="0" err="1" smtClean="0"/>
              <a:t>Epigenetics</a:t>
            </a:r>
            <a:r>
              <a:rPr lang="fr-FR" sz="2400" dirty="0" smtClean="0"/>
              <a:t> (« </a:t>
            </a:r>
            <a:r>
              <a:rPr lang="fr-FR" sz="2400" b="1" i="1" dirty="0" err="1" smtClean="0"/>
              <a:t>above</a:t>
            </a:r>
            <a:r>
              <a:rPr lang="fr-FR" sz="2400" i="1" dirty="0" smtClean="0"/>
              <a:t> the </a:t>
            </a:r>
            <a:r>
              <a:rPr lang="fr-FR" sz="2400" i="1" dirty="0" err="1" smtClean="0"/>
              <a:t>genes</a:t>
            </a:r>
            <a:r>
              <a:rPr lang="fr-FR" sz="2400" i="1" dirty="0" smtClean="0"/>
              <a:t> </a:t>
            </a:r>
            <a:r>
              <a:rPr lang="fr-FR" sz="2400" dirty="0" smtClean="0"/>
              <a:t>»): the </a:t>
            </a:r>
            <a:r>
              <a:rPr lang="fr-FR" sz="2400" dirty="0" err="1" smtClean="0"/>
              <a:t>study</a:t>
            </a:r>
            <a:r>
              <a:rPr lang="fr-FR" sz="2400" dirty="0" smtClean="0"/>
              <a:t> of how the </a:t>
            </a:r>
            <a:r>
              <a:rPr lang="fr-FR" sz="2400" dirty="0" err="1" smtClean="0"/>
              <a:t>environment</a:t>
            </a:r>
            <a:r>
              <a:rPr lang="fr-FR" sz="2400" dirty="0" smtClean="0"/>
              <a:t> </a:t>
            </a:r>
            <a:r>
              <a:rPr lang="fr-FR" sz="2400" dirty="0" err="1" smtClean="0"/>
              <a:t>infuences</a:t>
            </a:r>
            <a:r>
              <a:rPr lang="fr-FR" sz="2400" dirty="0" smtClean="0"/>
              <a:t> </a:t>
            </a:r>
            <a:r>
              <a:rPr lang="fr-FR" sz="2400" dirty="0" err="1" smtClean="0"/>
              <a:t>gene</a:t>
            </a:r>
            <a:r>
              <a:rPr lang="fr-FR" sz="2400" dirty="0" smtClean="0"/>
              <a:t> expression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err="1"/>
              <a:t>Epigenetic</a:t>
            </a:r>
            <a:r>
              <a:rPr lang="fr-FR" sz="2400" dirty="0"/>
              <a:t> </a:t>
            </a:r>
            <a:r>
              <a:rPr lang="fr-FR" sz="2400" dirty="0" err="1"/>
              <a:t>mechanisms</a:t>
            </a:r>
            <a:r>
              <a:rPr lang="fr-FR" sz="2400" dirty="0"/>
              <a:t>  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shape</a:t>
            </a:r>
            <a:r>
              <a:rPr lang="fr-FR" sz="2400" dirty="0"/>
              <a:t> </a:t>
            </a:r>
            <a:r>
              <a:rPr lang="fr-FR" sz="2400" dirty="0" err="1"/>
              <a:t>gene</a:t>
            </a:r>
            <a:r>
              <a:rPr lang="fr-FR" sz="2400" dirty="0"/>
              <a:t> expression over a few minutes, an </a:t>
            </a:r>
            <a:r>
              <a:rPr lang="fr-FR" sz="2400" dirty="0" err="1"/>
              <a:t>hour</a:t>
            </a:r>
            <a:r>
              <a:rPr lang="fr-FR" sz="2400" dirty="0"/>
              <a:t>, a </a:t>
            </a:r>
            <a:r>
              <a:rPr lang="fr-FR" sz="2400" dirty="0" err="1"/>
              <a:t>lifetime</a:t>
            </a:r>
            <a:r>
              <a:rPr lang="fr-FR" sz="2400" dirty="0"/>
              <a:t> and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even</a:t>
            </a:r>
            <a:r>
              <a:rPr lang="fr-FR" sz="2400" dirty="0"/>
              <a:t> </a:t>
            </a:r>
            <a:r>
              <a:rPr lang="fr-FR" sz="2400" dirty="0" err="1"/>
              <a:t>shape</a:t>
            </a:r>
            <a:r>
              <a:rPr lang="fr-FR" sz="2400" dirty="0"/>
              <a:t>  </a:t>
            </a:r>
            <a:r>
              <a:rPr lang="fr-FR" sz="2400" dirty="0" err="1"/>
              <a:t>gene</a:t>
            </a:r>
            <a:r>
              <a:rPr lang="fr-FR" sz="2400" dirty="0"/>
              <a:t> expression in the  </a:t>
            </a:r>
            <a:r>
              <a:rPr lang="fr-FR" sz="2400" dirty="0" err="1"/>
              <a:t>next</a:t>
            </a:r>
            <a:r>
              <a:rPr lang="fr-FR" sz="2400" dirty="0"/>
              <a:t> </a:t>
            </a:r>
            <a:r>
              <a:rPr lang="fr-FR" sz="2400" dirty="0" err="1"/>
              <a:t>generation</a:t>
            </a:r>
            <a:r>
              <a:rPr lang="fr-FR" sz="2400" dirty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DNA </a:t>
            </a:r>
            <a:r>
              <a:rPr lang="fr-FR" sz="2400" dirty="0" err="1" smtClean="0"/>
              <a:t>methylation</a:t>
            </a:r>
            <a:endParaRPr lang="fr-FR" sz="2400" dirty="0" smtClean="0"/>
          </a:p>
          <a:p>
            <a:r>
              <a:rPr lang="fr-FR" sz="2400" dirty="0" smtClean="0"/>
              <a:t>Histone modification</a:t>
            </a:r>
          </a:p>
          <a:p>
            <a:r>
              <a:rPr lang="fr-FR" sz="2400" dirty="0" err="1" smtClean="0"/>
              <a:t>Interfering</a:t>
            </a:r>
            <a:r>
              <a:rPr lang="fr-FR" sz="2400" dirty="0" smtClean="0"/>
              <a:t> RNA</a:t>
            </a:r>
          </a:p>
          <a:p>
            <a:endParaRPr lang="fr-FR" sz="2400" dirty="0"/>
          </a:p>
          <a:p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904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2400" dirty="0" smtClean="0"/>
              <a:t>How do </a:t>
            </a:r>
            <a:r>
              <a:rPr lang="fr-FR" sz="2400" dirty="0" err="1" smtClean="0"/>
              <a:t>environmental</a:t>
            </a:r>
            <a:r>
              <a:rPr lang="fr-FR" sz="2400" dirty="0" smtClean="0"/>
              <a:t>  influences </a:t>
            </a:r>
            <a:r>
              <a:rPr lang="fr-FR" sz="2400" dirty="0" err="1" smtClean="0"/>
              <a:t>get</a:t>
            </a:r>
            <a:r>
              <a:rPr lang="fr-FR" sz="2400" dirty="0" smtClean="0"/>
              <a:t> </a:t>
            </a:r>
            <a:r>
              <a:rPr lang="fr-FR" sz="2400" dirty="0" err="1" smtClean="0"/>
              <a:t>under</a:t>
            </a:r>
            <a:r>
              <a:rPr lang="fr-FR" sz="2400" dirty="0" smtClean="0"/>
              <a:t> the skin and </a:t>
            </a:r>
            <a:r>
              <a:rPr lang="fr-FR" sz="2400" dirty="0" err="1" smtClean="0"/>
              <a:t>embed</a:t>
            </a:r>
            <a:r>
              <a:rPr lang="fr-FR" sz="2400" dirty="0" smtClean="0"/>
              <a:t> </a:t>
            </a:r>
            <a:r>
              <a:rPr lang="fr-FR" sz="2400" dirty="0" err="1" smtClean="0"/>
              <a:t>themselves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genome</a:t>
            </a:r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err="1"/>
              <a:t>Behaviour</a:t>
            </a:r>
            <a:r>
              <a:rPr lang="fr-FR" sz="2400" dirty="0"/>
              <a:t> </a:t>
            </a:r>
            <a:r>
              <a:rPr lang="fr-FR" sz="2400" dirty="0" err="1"/>
              <a:t>shapes</a:t>
            </a:r>
            <a:r>
              <a:rPr lang="fr-FR" sz="2400" dirty="0"/>
              <a:t> </a:t>
            </a:r>
            <a:r>
              <a:rPr lang="fr-FR" sz="2400" dirty="0" err="1"/>
              <a:t>gene</a:t>
            </a:r>
            <a:r>
              <a:rPr lang="fr-FR" sz="2400" dirty="0"/>
              <a:t> expression </a:t>
            </a:r>
            <a:r>
              <a:rPr lang="fr-FR" sz="2400" dirty="0" smtClean="0"/>
              <a:t> </a:t>
            </a:r>
            <a:r>
              <a:rPr lang="fr-FR" sz="2400" dirty="0" err="1" smtClean="0"/>
              <a:t>through</a:t>
            </a:r>
            <a:r>
              <a:rPr lang="fr-FR" sz="2400" dirty="0" smtClean="0"/>
              <a:t> </a:t>
            </a:r>
            <a:r>
              <a:rPr lang="fr-FR" sz="2400" dirty="0" err="1" smtClean="0"/>
              <a:t>epigenetic</a:t>
            </a:r>
            <a:r>
              <a:rPr lang="fr-FR" sz="2400" dirty="0" smtClean="0"/>
              <a:t> </a:t>
            </a:r>
            <a:r>
              <a:rPr lang="fr-FR" sz="2400" dirty="0" err="1" smtClean="0"/>
              <a:t>mechanisms</a:t>
            </a:r>
            <a:r>
              <a:rPr lang="fr-FR" sz="2400" dirty="0" smtClean="0"/>
              <a:t> and </a:t>
            </a:r>
            <a:r>
              <a:rPr lang="fr-FR" sz="2400" dirty="0" err="1"/>
              <a:t>gene</a:t>
            </a:r>
            <a:r>
              <a:rPr lang="fr-FR" sz="2400" dirty="0"/>
              <a:t> expression </a:t>
            </a:r>
            <a:r>
              <a:rPr lang="fr-FR" sz="2400" dirty="0" err="1"/>
              <a:t>shapes</a:t>
            </a:r>
            <a:r>
              <a:rPr lang="fr-FR" sz="2400" dirty="0"/>
              <a:t> </a:t>
            </a:r>
            <a:r>
              <a:rPr lang="fr-FR" sz="2400" dirty="0" err="1"/>
              <a:t>behaviour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Certain </a:t>
            </a:r>
            <a:r>
              <a:rPr lang="fr-FR" sz="2400" dirty="0" err="1"/>
              <a:t>environments</a:t>
            </a:r>
            <a:r>
              <a:rPr lang="fr-FR" sz="2400" dirty="0"/>
              <a:t>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turn</a:t>
            </a:r>
            <a:r>
              <a:rPr lang="fr-FR" sz="2400" dirty="0"/>
              <a:t> on or off </a:t>
            </a:r>
            <a:r>
              <a:rPr lang="fr-FR" sz="2400" dirty="0" err="1"/>
              <a:t>specific</a:t>
            </a:r>
            <a:r>
              <a:rPr lang="fr-FR" sz="2400" dirty="0"/>
              <a:t> </a:t>
            </a:r>
            <a:r>
              <a:rPr lang="fr-FR" sz="2400" dirty="0" err="1" smtClean="0"/>
              <a:t>genes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err="1" smtClean="0"/>
              <a:t>Epigenetic</a:t>
            </a:r>
            <a:r>
              <a:rPr lang="fr-FR" sz="2400" dirty="0" smtClean="0"/>
              <a:t> </a:t>
            </a:r>
            <a:r>
              <a:rPr lang="fr-FR" sz="2400" dirty="0" err="1" smtClean="0"/>
              <a:t>status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changed</a:t>
            </a:r>
            <a:r>
              <a:rPr lang="fr-FR" sz="2400" dirty="0" smtClean="0"/>
              <a:t> by: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   Nutrition, </a:t>
            </a:r>
            <a:r>
              <a:rPr lang="fr-FR" sz="2400" dirty="0" err="1" smtClean="0"/>
              <a:t>chemical</a:t>
            </a:r>
            <a:r>
              <a:rPr lang="fr-FR" sz="2400" dirty="0" smtClean="0"/>
              <a:t> substances, </a:t>
            </a:r>
            <a:r>
              <a:rPr lang="fr-FR" sz="2400" dirty="0" err="1" smtClean="0"/>
              <a:t>medication</a:t>
            </a:r>
            <a:r>
              <a:rPr lang="fr-FR" sz="2400" dirty="0" smtClean="0"/>
              <a:t>,</a:t>
            </a:r>
          </a:p>
          <a:p>
            <a:pPr marL="0" indent="0">
              <a:buNone/>
            </a:pPr>
            <a:r>
              <a:rPr lang="fr-FR" sz="2400" dirty="0" smtClean="0"/>
              <a:t>             </a:t>
            </a:r>
            <a:r>
              <a:rPr lang="fr-FR" sz="2400" dirty="0" err="1" smtClean="0"/>
              <a:t>Through</a:t>
            </a:r>
            <a:r>
              <a:rPr lang="fr-FR" sz="2400" dirty="0" smtClean="0"/>
              <a:t> </a:t>
            </a:r>
            <a:r>
              <a:rPr lang="fr-FR" sz="2400" dirty="0" err="1" smtClean="0"/>
              <a:t>behavioural</a:t>
            </a:r>
            <a:r>
              <a:rPr lang="fr-FR" sz="2400" dirty="0" smtClean="0"/>
              <a:t>  </a:t>
            </a:r>
            <a:r>
              <a:rPr lang="fr-FR" sz="2400" dirty="0" err="1" smtClean="0"/>
              <a:t>programming</a:t>
            </a:r>
            <a:r>
              <a:rPr lang="fr-FR" sz="2400" dirty="0" smtClean="0"/>
              <a:t> and </a:t>
            </a:r>
            <a:r>
              <a:rPr lang="fr-FR" sz="2400" dirty="0" err="1" smtClean="0"/>
              <a:t>early</a:t>
            </a:r>
            <a:r>
              <a:rPr lang="fr-FR" sz="2400" dirty="0" smtClean="0"/>
              <a:t> </a:t>
            </a:r>
            <a:r>
              <a:rPr lang="fr-FR" sz="2400" dirty="0" err="1" smtClean="0"/>
              <a:t>experience</a:t>
            </a:r>
            <a:r>
              <a:rPr lang="fr-FR" sz="2400" dirty="0" smtClean="0"/>
              <a:t> (</a:t>
            </a:r>
            <a:r>
              <a:rPr lang="fr-FR" sz="2400" dirty="0" err="1" smtClean="0"/>
              <a:t>maltreatment</a:t>
            </a:r>
            <a:r>
              <a:rPr lang="fr-FR" sz="2400" dirty="0" smtClean="0"/>
              <a:t>, parental stress)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14494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fr-FR" sz="2400" dirty="0" smtClean="0"/>
              <a:t>ANIMAL STUDIES: How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</a:t>
            </a:r>
            <a:r>
              <a:rPr lang="fr-FR" sz="2400" dirty="0" err="1" smtClean="0"/>
              <a:t>behaviours</a:t>
            </a:r>
            <a:r>
              <a:rPr lang="fr-FR" sz="2400" dirty="0" smtClean="0"/>
              <a:t> affect </a:t>
            </a:r>
            <a:r>
              <a:rPr lang="fr-FR" sz="2400" dirty="0" err="1" smtClean="0"/>
              <a:t>gene</a:t>
            </a:r>
            <a:r>
              <a:rPr lang="fr-FR" sz="2400" dirty="0" smtClean="0"/>
              <a:t> expression?</a:t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2400" dirty="0" smtClean="0"/>
          </a:p>
          <a:p>
            <a:r>
              <a:rPr lang="fr-FR" sz="2400" b="1" dirty="0" err="1" smtClean="0"/>
              <a:t>Preconception</a:t>
            </a:r>
            <a:r>
              <a:rPr lang="fr-FR" sz="2400" dirty="0" smtClean="0"/>
              <a:t> :parental </a:t>
            </a:r>
            <a:r>
              <a:rPr lang="fr-FR" sz="2400" dirty="0" err="1"/>
              <a:t>olfactory</a:t>
            </a:r>
            <a:r>
              <a:rPr lang="fr-FR" sz="2400" dirty="0"/>
              <a:t> </a:t>
            </a:r>
            <a:r>
              <a:rPr lang="fr-FR" sz="2400" dirty="0" err="1" smtClean="0"/>
              <a:t>experience</a:t>
            </a:r>
            <a:r>
              <a:rPr lang="fr-FR" sz="2400" dirty="0" smtClean="0"/>
              <a:t> in </a:t>
            </a:r>
            <a:r>
              <a:rPr lang="fr-FR" sz="2400" dirty="0" err="1" smtClean="0"/>
              <a:t>mice</a:t>
            </a:r>
            <a:r>
              <a:rPr lang="fr-FR" sz="2400" dirty="0" smtClean="0"/>
              <a:t> </a:t>
            </a:r>
            <a:r>
              <a:rPr lang="fr-FR" sz="2400" dirty="0"/>
              <a:t>influences </a:t>
            </a:r>
            <a:r>
              <a:rPr lang="fr-FR" sz="2400" dirty="0" err="1"/>
              <a:t>behavior</a:t>
            </a:r>
            <a:r>
              <a:rPr lang="fr-FR" sz="2400" dirty="0"/>
              <a:t> and neural structure in </a:t>
            </a:r>
            <a:r>
              <a:rPr lang="fr-FR" sz="2400" dirty="0" err="1"/>
              <a:t>subsequent</a:t>
            </a:r>
            <a:r>
              <a:rPr lang="fr-FR" sz="2400" dirty="0"/>
              <a:t> </a:t>
            </a:r>
            <a:r>
              <a:rPr lang="fr-FR" sz="2400" dirty="0" err="1"/>
              <a:t>generations</a:t>
            </a:r>
            <a:r>
              <a:rPr lang="fr-FR" sz="2400" dirty="0"/>
              <a:t> </a:t>
            </a:r>
            <a:r>
              <a:rPr lang="fr-FR" sz="2400" dirty="0" smtClean="0"/>
              <a:t> </a:t>
            </a:r>
            <a:r>
              <a:rPr lang="fr-FR" sz="2400" dirty="0" err="1" smtClean="0"/>
              <a:t>through</a:t>
            </a:r>
            <a:r>
              <a:rPr lang="fr-FR" sz="2400" dirty="0" smtClean="0"/>
              <a:t> </a:t>
            </a:r>
            <a:r>
              <a:rPr lang="fr-FR" sz="2400" dirty="0" err="1" smtClean="0"/>
              <a:t>hypomethylation</a:t>
            </a:r>
            <a:r>
              <a:rPr lang="fr-FR" sz="2400" dirty="0" smtClean="0"/>
              <a:t> of an </a:t>
            </a:r>
            <a:r>
              <a:rPr lang="fr-FR" sz="2400" dirty="0" err="1" smtClean="0"/>
              <a:t>olfactory</a:t>
            </a:r>
            <a:r>
              <a:rPr lang="fr-FR" sz="2400" dirty="0" smtClean="0"/>
              <a:t> </a:t>
            </a:r>
            <a:r>
              <a:rPr lang="fr-FR" sz="2400" dirty="0" err="1" smtClean="0"/>
              <a:t>receptors</a:t>
            </a:r>
            <a:r>
              <a:rPr lang="fr-FR" sz="2400" b="1" dirty="0" smtClean="0"/>
              <a:t>. </a:t>
            </a:r>
            <a:r>
              <a:rPr lang="fr-FR" sz="2400" dirty="0" smtClean="0"/>
              <a:t>(Dias and </a:t>
            </a:r>
            <a:r>
              <a:rPr lang="fr-FR" sz="2400" dirty="0" err="1" smtClean="0"/>
              <a:t>Ressler</a:t>
            </a:r>
            <a:r>
              <a:rPr lang="fr-FR" sz="2400" dirty="0" smtClean="0"/>
              <a:t>, 2014)</a:t>
            </a:r>
          </a:p>
          <a:p>
            <a:endParaRPr lang="fr-FR" sz="2400" b="1" dirty="0" smtClean="0"/>
          </a:p>
          <a:p>
            <a:r>
              <a:rPr lang="fr-FR" sz="2400" b="1" dirty="0" err="1" smtClean="0"/>
              <a:t>Prenatal</a:t>
            </a:r>
            <a:r>
              <a:rPr lang="fr-FR" sz="2400" b="1" dirty="0" smtClean="0"/>
              <a:t> stress: </a:t>
            </a:r>
            <a:r>
              <a:rPr lang="fr-FR" sz="2400" dirty="0"/>
              <a:t>Male </a:t>
            </a:r>
            <a:r>
              <a:rPr lang="fr-FR" sz="2400" dirty="0" err="1"/>
              <a:t>offspring</a:t>
            </a:r>
            <a:r>
              <a:rPr lang="fr-FR" sz="2400" dirty="0"/>
              <a:t>: </a:t>
            </a:r>
            <a:r>
              <a:rPr lang="fr-FR" sz="2400" dirty="0" err="1"/>
              <a:t>exhibited</a:t>
            </a:r>
            <a:r>
              <a:rPr lang="fr-FR" sz="2400" dirty="0"/>
              <a:t> </a:t>
            </a:r>
            <a:r>
              <a:rPr lang="fr-FR" sz="2400" dirty="0" err="1"/>
              <a:t>behaviours</a:t>
            </a:r>
            <a:r>
              <a:rPr lang="fr-FR" sz="2400" dirty="0"/>
              <a:t> </a:t>
            </a:r>
            <a:r>
              <a:rPr lang="fr-FR" sz="2400" dirty="0" err="1"/>
              <a:t>associated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depression</a:t>
            </a:r>
            <a:r>
              <a:rPr lang="fr-FR" sz="2400" dirty="0"/>
              <a:t> </a:t>
            </a:r>
            <a:r>
              <a:rPr lang="fr-FR" sz="2400" dirty="0" err="1"/>
              <a:t>following</a:t>
            </a:r>
            <a:r>
              <a:rPr lang="fr-FR" sz="2400" dirty="0"/>
              <a:t> </a:t>
            </a:r>
            <a:r>
              <a:rPr lang="fr-FR" sz="2400" dirty="0" err="1"/>
              <a:t>exposure</a:t>
            </a:r>
            <a:r>
              <a:rPr lang="fr-FR" sz="2400" dirty="0"/>
              <a:t> to </a:t>
            </a:r>
            <a:r>
              <a:rPr lang="fr-FR" sz="2400" dirty="0" smtClean="0"/>
              <a:t>stress (</a:t>
            </a:r>
            <a:r>
              <a:rPr lang="fr-FR" sz="2400" dirty="0"/>
              <a:t>(Muller and Bale, 2008)</a:t>
            </a:r>
            <a:br>
              <a:rPr lang="fr-FR" sz="2400" dirty="0"/>
            </a:br>
            <a:endParaRPr lang="fr-FR" sz="2400" b="1" dirty="0" smtClean="0"/>
          </a:p>
          <a:p>
            <a:r>
              <a:rPr lang="fr-FR" sz="2400" dirty="0" err="1" smtClean="0"/>
              <a:t>Hypomethylation</a:t>
            </a:r>
            <a:r>
              <a:rPr lang="fr-FR" sz="2400" dirty="0" smtClean="0"/>
              <a:t> of </a:t>
            </a:r>
            <a:r>
              <a:rPr lang="fr-FR" sz="2400" dirty="0" err="1"/>
              <a:t>corticotrophin</a:t>
            </a:r>
            <a:r>
              <a:rPr lang="fr-FR" sz="2400" dirty="0"/>
              <a:t> releasing hormone (CRH) </a:t>
            </a:r>
            <a:r>
              <a:rPr lang="fr-FR" sz="2400" dirty="0" err="1"/>
              <a:t>H</a:t>
            </a:r>
            <a:r>
              <a:rPr lang="fr-FR" sz="2400" dirty="0" err="1" smtClean="0"/>
              <a:t>ypermethylation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glucocorticoid</a:t>
            </a:r>
            <a:r>
              <a:rPr lang="fr-FR" sz="2400" dirty="0" smtClean="0"/>
              <a:t> </a:t>
            </a:r>
            <a:r>
              <a:rPr lang="fr-FR" sz="2400" dirty="0" err="1" smtClean="0"/>
              <a:t>receptor</a:t>
            </a:r>
            <a:r>
              <a:rPr lang="fr-FR" sz="2400" dirty="0" smtClean="0"/>
              <a:t> </a:t>
            </a:r>
            <a:r>
              <a:rPr lang="fr-FR" sz="2400" dirty="0" err="1" smtClean="0"/>
              <a:t>gene</a:t>
            </a:r>
            <a:endParaRPr lang="fr-FR" sz="2400" dirty="0" smtClean="0"/>
          </a:p>
          <a:p>
            <a:r>
              <a:rPr lang="fr-FR" sz="2400" dirty="0" err="1" smtClean="0"/>
              <a:t>Increased</a:t>
            </a:r>
            <a:r>
              <a:rPr lang="fr-FR" sz="2400" dirty="0" smtClean="0"/>
              <a:t> activation of  HPA </a:t>
            </a:r>
            <a:r>
              <a:rPr lang="fr-FR" sz="2400" dirty="0"/>
              <a:t>axis </a:t>
            </a:r>
            <a:endParaRPr lang="fr-FR" sz="2400" dirty="0" smtClean="0"/>
          </a:p>
          <a:p>
            <a:r>
              <a:rPr lang="fr-FR" sz="2400" dirty="0" err="1" smtClean="0"/>
              <a:t>decreased</a:t>
            </a:r>
            <a:r>
              <a:rPr lang="fr-FR" sz="2400" dirty="0" smtClean="0"/>
              <a:t> </a:t>
            </a:r>
            <a:r>
              <a:rPr lang="fr-FR" sz="2400" dirty="0" err="1" smtClean="0"/>
              <a:t>receptivity</a:t>
            </a:r>
            <a:r>
              <a:rPr lang="fr-FR" sz="2400" dirty="0" smtClean="0"/>
              <a:t> and </a:t>
            </a:r>
            <a:r>
              <a:rPr lang="fr-FR" sz="2400" dirty="0" err="1" smtClean="0"/>
              <a:t>negative</a:t>
            </a:r>
            <a:r>
              <a:rPr lang="fr-FR" sz="2400" dirty="0" smtClean="0"/>
              <a:t> feedback to cortisone</a:t>
            </a:r>
          </a:p>
          <a:p>
            <a:r>
              <a:rPr lang="fr-FR" sz="2400" dirty="0" err="1" smtClean="0"/>
              <a:t>Offspring’s</a:t>
            </a:r>
            <a:r>
              <a:rPr lang="fr-FR" sz="2400" dirty="0" smtClean="0"/>
              <a:t> </a:t>
            </a:r>
            <a:r>
              <a:rPr lang="fr-FR" sz="2400" dirty="0" err="1" smtClean="0"/>
              <a:t>capapcity</a:t>
            </a:r>
            <a:r>
              <a:rPr lang="fr-FR" sz="2400" dirty="0" smtClean="0"/>
              <a:t> to </a:t>
            </a:r>
            <a:r>
              <a:rPr lang="fr-FR" sz="2400" dirty="0" err="1" smtClean="0"/>
              <a:t>regulate</a:t>
            </a:r>
            <a:r>
              <a:rPr lang="fr-FR" sz="2400" dirty="0" smtClean="0"/>
              <a:t> the HPA axis </a:t>
            </a:r>
            <a:r>
              <a:rPr lang="fr-FR" sz="2400" dirty="0" err="1" smtClean="0"/>
              <a:t>diminished</a:t>
            </a:r>
            <a:endParaRPr lang="fr-FR" sz="2400" dirty="0"/>
          </a:p>
          <a:p>
            <a:endParaRPr lang="fr-FR" sz="2400" dirty="0"/>
          </a:p>
          <a:p>
            <a:endParaRPr lang="fr-FR" sz="2400" b="1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69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1800" dirty="0" smtClean="0"/>
              <a:t>POST NATAL: </a:t>
            </a:r>
            <a:r>
              <a:rPr lang="fr-FR" sz="1800" dirty="0" err="1" smtClean="0"/>
              <a:t>Maternal</a:t>
            </a:r>
            <a:r>
              <a:rPr lang="fr-FR" sz="1800" dirty="0" smtClean="0"/>
              <a:t>  </a:t>
            </a:r>
            <a:r>
              <a:rPr lang="fr-FR" sz="1800" dirty="0" err="1" smtClean="0"/>
              <a:t>nurturing</a:t>
            </a:r>
            <a:r>
              <a:rPr lang="fr-FR" sz="1800" dirty="0" smtClean="0"/>
              <a:t>: 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Rodent </a:t>
            </a:r>
            <a:r>
              <a:rPr lang="fr-FR" sz="2000" dirty="0" err="1" smtClean="0"/>
              <a:t>offpsring</a:t>
            </a:r>
            <a:r>
              <a:rPr lang="fr-FR" sz="2000" dirty="0" smtClean="0"/>
              <a:t> of </a:t>
            </a:r>
            <a:r>
              <a:rPr lang="fr-FR" sz="2000" dirty="0" err="1" smtClean="0"/>
              <a:t>mothers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high</a:t>
            </a:r>
            <a:r>
              <a:rPr lang="fr-FR" sz="2000" dirty="0" smtClean="0"/>
              <a:t> </a:t>
            </a:r>
            <a:r>
              <a:rPr lang="fr-FR" sz="2000" dirty="0" err="1" smtClean="0"/>
              <a:t>levels</a:t>
            </a:r>
            <a:r>
              <a:rPr lang="fr-FR" sz="2000" dirty="0" smtClean="0"/>
              <a:t> of </a:t>
            </a:r>
            <a:r>
              <a:rPr lang="fr-FR" sz="2000" dirty="0" err="1" smtClean="0"/>
              <a:t>licking</a:t>
            </a:r>
            <a:r>
              <a:rPr lang="fr-FR" sz="2000" dirty="0" smtClean="0"/>
              <a:t> and </a:t>
            </a:r>
            <a:r>
              <a:rPr lang="fr-FR" sz="2000" dirty="0" err="1" smtClean="0"/>
              <a:t>grooming</a:t>
            </a:r>
            <a:r>
              <a:rPr lang="fr-FR" sz="2000" dirty="0" smtClean="0"/>
              <a:t> (LG) and </a:t>
            </a:r>
            <a:r>
              <a:rPr lang="fr-FR" sz="2000" dirty="0" err="1" smtClean="0"/>
              <a:t>arched</a:t>
            </a:r>
            <a:r>
              <a:rPr lang="fr-FR" sz="2000" dirty="0" smtClean="0"/>
              <a:t> back nursing (ABN) are </a:t>
            </a:r>
            <a:r>
              <a:rPr lang="fr-FR" sz="2000" dirty="0" err="1" smtClean="0"/>
              <a:t>less</a:t>
            </a:r>
            <a:r>
              <a:rPr lang="fr-FR" sz="2000" dirty="0" smtClean="0"/>
              <a:t> </a:t>
            </a:r>
            <a:r>
              <a:rPr lang="fr-FR" sz="2000" dirty="0" err="1" smtClean="0"/>
              <a:t>anxious</a:t>
            </a:r>
            <a:r>
              <a:rPr lang="fr-FR" sz="2000" dirty="0" smtClean="0"/>
              <a:t> as </a:t>
            </a:r>
            <a:r>
              <a:rPr lang="fr-FR" sz="2000" dirty="0" err="1" smtClean="0"/>
              <a:t>adults</a:t>
            </a:r>
            <a:r>
              <a:rPr lang="fr-FR" sz="2000" dirty="0"/>
              <a:t>, </a:t>
            </a:r>
            <a:r>
              <a:rPr lang="fr-FR" sz="2000" dirty="0" smtClean="0"/>
              <a:t>do </a:t>
            </a:r>
            <a:r>
              <a:rPr lang="fr-FR" sz="2000" dirty="0" err="1"/>
              <a:t>better</a:t>
            </a:r>
            <a:r>
              <a:rPr lang="fr-FR" sz="2000" dirty="0"/>
              <a:t> in spatial </a:t>
            </a:r>
            <a:r>
              <a:rPr lang="fr-FR" sz="2000" dirty="0" err="1"/>
              <a:t>learning</a:t>
            </a:r>
            <a:r>
              <a:rPr lang="fr-FR" sz="2000" dirty="0"/>
              <a:t> and </a:t>
            </a:r>
            <a:r>
              <a:rPr lang="fr-FR" sz="2000" dirty="0" err="1"/>
              <a:t>memory</a:t>
            </a:r>
            <a:r>
              <a:rPr lang="fr-FR" sz="2000" dirty="0"/>
              <a:t> </a:t>
            </a:r>
            <a:r>
              <a:rPr lang="fr-FR" sz="2000" dirty="0" err="1" smtClean="0"/>
              <a:t>tasks</a:t>
            </a:r>
            <a:r>
              <a:rPr lang="fr-FR" sz="2000" dirty="0" smtClean="0"/>
              <a:t>, </a:t>
            </a:r>
          </a:p>
          <a:p>
            <a:endParaRPr lang="fr-FR" sz="2000" dirty="0"/>
          </a:p>
          <a:p>
            <a:r>
              <a:rPr lang="fr-FR" sz="2000" dirty="0" err="1" smtClean="0"/>
              <a:t>Low</a:t>
            </a:r>
            <a:r>
              <a:rPr lang="fr-FR" sz="2000" dirty="0" smtClean="0"/>
              <a:t> LG </a:t>
            </a:r>
            <a:r>
              <a:rPr lang="fr-FR" sz="2000" dirty="0"/>
              <a:t> </a:t>
            </a:r>
            <a:r>
              <a:rPr lang="fr-FR" sz="2000" dirty="0" smtClean="0"/>
              <a:t>and ABN </a:t>
            </a:r>
            <a:r>
              <a:rPr lang="fr-FR" sz="2000" dirty="0" err="1" smtClean="0"/>
              <a:t>pups:over</a:t>
            </a:r>
            <a:r>
              <a:rPr lang="fr-FR" sz="2000" dirty="0" smtClean="0"/>
              <a:t> </a:t>
            </a:r>
            <a:r>
              <a:rPr lang="fr-FR" sz="2000" dirty="0"/>
              <a:t>active stress </a:t>
            </a:r>
            <a:r>
              <a:rPr lang="fr-FR" sz="2000" dirty="0" err="1"/>
              <a:t>response</a:t>
            </a:r>
            <a:r>
              <a:rPr lang="fr-FR" sz="2000" dirty="0"/>
              <a:t> </a:t>
            </a:r>
            <a:r>
              <a:rPr lang="fr-FR" sz="2000" dirty="0" smtClean="0"/>
              <a:t>, </a:t>
            </a:r>
            <a:r>
              <a:rPr lang="fr-FR" sz="2000" dirty="0" err="1" smtClean="0"/>
              <a:t>nervous</a:t>
            </a:r>
            <a:r>
              <a:rPr lang="fr-FR" sz="2000" dirty="0" smtClean="0"/>
              <a:t>, </a:t>
            </a:r>
            <a:r>
              <a:rPr lang="fr-FR" sz="2000" dirty="0" err="1"/>
              <a:t>fearful</a:t>
            </a:r>
            <a:r>
              <a:rPr lang="fr-FR" sz="2000" dirty="0"/>
              <a:t> </a:t>
            </a:r>
            <a:endParaRPr lang="fr-FR" sz="2000" dirty="0" smtClean="0"/>
          </a:p>
          <a:p>
            <a:r>
              <a:rPr lang="fr-FR" sz="2000" dirty="0" smtClean="0"/>
              <a:t>More </a:t>
            </a:r>
            <a:r>
              <a:rPr lang="fr-FR" sz="2000" dirty="0" err="1" smtClean="0"/>
              <a:t>methylation</a:t>
            </a:r>
            <a:r>
              <a:rPr lang="fr-FR" sz="2000" dirty="0" smtClean="0"/>
              <a:t> &lt;transcription &lt; </a:t>
            </a:r>
            <a:r>
              <a:rPr lang="fr-FR" sz="2000" dirty="0" err="1" smtClean="0"/>
              <a:t>glucocorticoid</a:t>
            </a:r>
            <a:r>
              <a:rPr lang="fr-FR" sz="2000" dirty="0" smtClean="0"/>
              <a:t> </a:t>
            </a:r>
            <a:r>
              <a:rPr lang="fr-FR" sz="2000" dirty="0" err="1" smtClean="0"/>
              <a:t>receptors</a:t>
            </a:r>
            <a:r>
              <a:rPr lang="fr-FR" sz="2000" dirty="0" smtClean="0"/>
              <a:t>&gt; cortisone</a:t>
            </a:r>
          </a:p>
          <a:p>
            <a:endParaRPr lang="fr-FR" sz="2000" dirty="0" smtClean="0"/>
          </a:p>
          <a:p>
            <a:r>
              <a:rPr lang="fr-FR" sz="2000" dirty="0" err="1" smtClean="0"/>
              <a:t>Other</a:t>
            </a:r>
            <a:r>
              <a:rPr lang="fr-FR" sz="2000" dirty="0" smtClean="0"/>
              <a:t> </a:t>
            </a:r>
            <a:r>
              <a:rPr lang="fr-FR" sz="2000" dirty="0" err="1" smtClean="0"/>
              <a:t>epigenetic</a:t>
            </a:r>
            <a:r>
              <a:rPr lang="fr-FR" sz="2000" dirty="0" smtClean="0"/>
              <a:t> </a:t>
            </a:r>
            <a:r>
              <a:rPr lang="fr-FR" sz="2000" dirty="0" err="1" smtClean="0"/>
              <a:t>mechanisms</a:t>
            </a:r>
            <a:r>
              <a:rPr lang="fr-FR" sz="2000" dirty="0" smtClean="0"/>
              <a:t>: </a:t>
            </a:r>
            <a:r>
              <a:rPr lang="fr-FR" sz="2000" dirty="0" err="1" smtClean="0"/>
              <a:t>methylation</a:t>
            </a:r>
            <a:r>
              <a:rPr lang="fr-FR" sz="2000" dirty="0" smtClean="0"/>
              <a:t> of </a:t>
            </a:r>
            <a:r>
              <a:rPr lang="fr-FR" sz="2000" dirty="0" err="1" smtClean="0"/>
              <a:t>oestrogen</a:t>
            </a:r>
            <a:r>
              <a:rPr lang="fr-FR" sz="2000" dirty="0" smtClean="0"/>
              <a:t> </a:t>
            </a:r>
            <a:r>
              <a:rPr lang="fr-FR" sz="2000" dirty="0" err="1" smtClean="0"/>
              <a:t>receptor</a:t>
            </a:r>
            <a:r>
              <a:rPr lang="fr-FR" sz="2000" dirty="0" smtClean="0"/>
              <a:t> </a:t>
            </a:r>
            <a:r>
              <a:rPr lang="fr-FR" sz="2000" dirty="0" err="1" smtClean="0"/>
              <a:t>genes</a:t>
            </a:r>
            <a:r>
              <a:rPr lang="fr-FR" sz="2000" dirty="0"/>
              <a:t> </a:t>
            </a:r>
            <a:r>
              <a:rPr lang="fr-FR" sz="2000" dirty="0" smtClean="0"/>
              <a:t>(Champagne, 2006)</a:t>
            </a:r>
          </a:p>
          <a:p>
            <a:r>
              <a:rPr lang="fr-FR" sz="2000" dirty="0" err="1"/>
              <a:t>increased</a:t>
            </a:r>
            <a:r>
              <a:rPr lang="fr-FR" sz="2000" dirty="0"/>
              <a:t> </a:t>
            </a:r>
            <a:r>
              <a:rPr lang="fr-FR" sz="2000" dirty="0" err="1"/>
              <a:t>methylation</a:t>
            </a:r>
            <a:r>
              <a:rPr lang="fr-FR" sz="2000" dirty="0"/>
              <a:t> of </a:t>
            </a:r>
            <a:r>
              <a:rPr lang="fr-FR" sz="2000" dirty="0" err="1"/>
              <a:t>gene</a:t>
            </a:r>
            <a:r>
              <a:rPr lang="fr-FR" sz="2000" dirty="0"/>
              <a:t> for </a:t>
            </a:r>
            <a:r>
              <a:rPr lang="fr-FR" sz="2000" dirty="0" err="1"/>
              <a:t>brain</a:t>
            </a:r>
            <a:r>
              <a:rPr lang="fr-FR" sz="2000" dirty="0"/>
              <a:t> </a:t>
            </a:r>
            <a:r>
              <a:rPr lang="fr-FR" sz="2000" dirty="0" err="1"/>
              <a:t>derived</a:t>
            </a:r>
            <a:r>
              <a:rPr lang="fr-FR" sz="2000" dirty="0"/>
              <a:t> </a:t>
            </a:r>
            <a:r>
              <a:rPr lang="fr-FR" sz="2000" dirty="0" err="1"/>
              <a:t>neurotophic</a:t>
            </a:r>
            <a:r>
              <a:rPr lang="fr-FR" sz="2000" dirty="0"/>
              <a:t> factor (BDNF, a neural </a:t>
            </a:r>
            <a:r>
              <a:rPr lang="fr-FR" sz="2000" dirty="0" err="1"/>
              <a:t>growth</a:t>
            </a:r>
            <a:r>
              <a:rPr lang="fr-FR" sz="2000" dirty="0"/>
              <a:t> factor) Sweat et al, 2012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8116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fr-FR" dirty="0" err="1" smtClean="0"/>
              <a:t>Separation</a:t>
            </a:r>
            <a:r>
              <a:rPr lang="fr-FR" dirty="0" smtClean="0"/>
              <a:t> in </a:t>
            </a:r>
            <a:r>
              <a:rPr lang="fr-FR" dirty="0" err="1" smtClean="0"/>
              <a:t>infancy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2400" dirty="0" err="1" smtClean="0"/>
              <a:t>Mice</a:t>
            </a:r>
            <a:r>
              <a:rPr lang="fr-FR" sz="2400" dirty="0" smtClean="0"/>
              <a:t>: </a:t>
            </a:r>
            <a:r>
              <a:rPr lang="fr-FR" sz="2400" dirty="0" err="1" smtClean="0"/>
              <a:t>separated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mother</a:t>
            </a:r>
            <a:r>
              <a:rPr lang="fr-FR" sz="2400" dirty="0" smtClean="0"/>
              <a:t> for 3 </a:t>
            </a:r>
            <a:r>
              <a:rPr lang="fr-FR" sz="2400" dirty="0" err="1" smtClean="0"/>
              <a:t>days</a:t>
            </a:r>
            <a:endParaRPr lang="fr-FR" sz="2400" dirty="0" smtClean="0"/>
          </a:p>
          <a:p>
            <a:r>
              <a:rPr lang="fr-FR" sz="2400" dirty="0" err="1" smtClean="0"/>
              <a:t>Higher</a:t>
            </a:r>
            <a:r>
              <a:rPr lang="fr-FR" sz="2400" dirty="0" smtClean="0"/>
              <a:t> </a:t>
            </a:r>
            <a:r>
              <a:rPr lang="fr-FR" sz="2400" dirty="0" err="1" smtClean="0"/>
              <a:t>corticosterone</a:t>
            </a:r>
            <a:r>
              <a:rPr lang="fr-FR" sz="2400" dirty="0" smtClean="0"/>
              <a:t> </a:t>
            </a:r>
            <a:r>
              <a:rPr lang="fr-FR" sz="2400" dirty="0" err="1" smtClean="0"/>
              <a:t>levels</a:t>
            </a:r>
            <a:endParaRPr lang="fr-FR" sz="2400" dirty="0" smtClean="0"/>
          </a:p>
          <a:p>
            <a:r>
              <a:rPr lang="fr-FR" sz="2400" dirty="0" err="1" smtClean="0"/>
              <a:t>Increased</a:t>
            </a:r>
            <a:r>
              <a:rPr lang="fr-FR" sz="2400" dirty="0" smtClean="0"/>
              <a:t> arginine </a:t>
            </a:r>
            <a:r>
              <a:rPr lang="fr-FR" sz="2400" dirty="0" err="1" smtClean="0"/>
              <a:t>vasopressin</a:t>
            </a:r>
            <a:r>
              <a:rPr lang="fr-FR" sz="2400" dirty="0" smtClean="0"/>
              <a:t> (</a:t>
            </a:r>
            <a:r>
              <a:rPr lang="fr-FR" sz="2400" dirty="0" err="1" smtClean="0"/>
              <a:t>potentiates</a:t>
            </a:r>
            <a:r>
              <a:rPr lang="fr-FR" sz="2400" dirty="0" smtClean="0"/>
              <a:t> CRH and </a:t>
            </a:r>
            <a:r>
              <a:rPr lang="fr-FR" sz="2400" dirty="0" err="1" smtClean="0"/>
              <a:t>increases</a:t>
            </a:r>
            <a:r>
              <a:rPr lang="fr-FR" sz="2400" dirty="0" smtClean="0"/>
              <a:t> HPA </a:t>
            </a:r>
            <a:r>
              <a:rPr lang="fr-FR" sz="2400" dirty="0" err="1" smtClean="0"/>
              <a:t>activity</a:t>
            </a:r>
            <a:r>
              <a:rPr lang="fr-FR" sz="2400" dirty="0" smtClean="0"/>
              <a:t>)</a:t>
            </a:r>
          </a:p>
          <a:p>
            <a:r>
              <a:rPr lang="fr-FR" sz="2400" dirty="0" err="1" smtClean="0"/>
              <a:t>Hypomethylated</a:t>
            </a:r>
            <a:r>
              <a:rPr lang="fr-FR" sz="2400" dirty="0" smtClean="0"/>
              <a:t> DNA in  the </a:t>
            </a:r>
            <a:r>
              <a:rPr lang="fr-FR" sz="2400" dirty="0" err="1" smtClean="0"/>
              <a:t>regulatory</a:t>
            </a:r>
            <a:r>
              <a:rPr lang="fr-FR" sz="2400" dirty="0" smtClean="0"/>
              <a:t> </a:t>
            </a:r>
            <a:r>
              <a:rPr lang="fr-FR" sz="2400" dirty="0" err="1" smtClean="0"/>
              <a:t>region</a:t>
            </a:r>
            <a:r>
              <a:rPr lang="fr-FR" sz="2400" dirty="0" smtClean="0"/>
              <a:t> of the AVP </a:t>
            </a:r>
            <a:r>
              <a:rPr lang="fr-FR" sz="2400" dirty="0" err="1" smtClean="0"/>
              <a:t>gene</a:t>
            </a: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 err="1" smtClean="0"/>
              <a:t>Early</a:t>
            </a:r>
            <a:r>
              <a:rPr lang="fr-FR" sz="2400" dirty="0" smtClean="0"/>
              <a:t> life stress: </a:t>
            </a:r>
            <a:r>
              <a:rPr lang="fr-FR" sz="2400" dirty="0" err="1" smtClean="0"/>
              <a:t>enhanced</a:t>
            </a:r>
            <a:r>
              <a:rPr lang="fr-FR" sz="2400" dirty="0" smtClean="0"/>
              <a:t> performance in stress </a:t>
            </a:r>
            <a:r>
              <a:rPr lang="fr-FR" sz="2400" dirty="0" err="1" smtClean="0"/>
              <a:t>related</a:t>
            </a:r>
            <a:r>
              <a:rPr lang="fr-FR" sz="2400" dirty="0" smtClean="0"/>
              <a:t> </a:t>
            </a:r>
            <a:r>
              <a:rPr lang="fr-FR" sz="2400" dirty="0" err="1" smtClean="0"/>
              <a:t>memory</a:t>
            </a:r>
            <a:r>
              <a:rPr lang="fr-FR" sz="2400" dirty="0" smtClean="0"/>
              <a:t> </a:t>
            </a:r>
            <a:r>
              <a:rPr lang="fr-FR" sz="2400" dirty="0" err="1" smtClean="0"/>
              <a:t>tasks</a:t>
            </a:r>
            <a:r>
              <a:rPr lang="fr-FR" sz="2400" dirty="0"/>
              <a:t>. </a:t>
            </a:r>
            <a:r>
              <a:rPr lang="fr-FR" sz="2400" dirty="0" err="1"/>
              <a:t>Correlation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reduced</a:t>
            </a:r>
            <a:r>
              <a:rPr lang="fr-FR" sz="2400" dirty="0"/>
              <a:t> histone </a:t>
            </a:r>
            <a:r>
              <a:rPr lang="fr-FR" sz="2400" dirty="0" err="1"/>
              <a:t>methylation</a:t>
            </a:r>
            <a:r>
              <a:rPr lang="fr-FR" sz="2400" dirty="0"/>
              <a:t> of a BDNF </a:t>
            </a:r>
            <a:r>
              <a:rPr lang="fr-FR" sz="2400" dirty="0" err="1" smtClean="0"/>
              <a:t>promoter</a:t>
            </a:r>
            <a:r>
              <a:rPr lang="fr-FR" sz="2400" dirty="0" smtClean="0"/>
              <a:t>. </a:t>
            </a:r>
            <a:r>
              <a:rPr lang="fr-FR" sz="2400" dirty="0" err="1" smtClean="0"/>
              <a:t>Beneficial</a:t>
            </a:r>
            <a:r>
              <a:rPr lang="fr-FR" sz="2400" dirty="0" smtClean="0"/>
              <a:t> </a:t>
            </a:r>
            <a:r>
              <a:rPr lang="fr-FR" sz="2400" dirty="0" err="1" smtClean="0"/>
              <a:t>effects</a:t>
            </a:r>
            <a:r>
              <a:rPr lang="fr-FR" sz="2400" dirty="0" smtClean="0"/>
              <a:t> </a:t>
            </a:r>
            <a:r>
              <a:rPr lang="fr-FR" sz="2400" dirty="0" err="1" smtClean="0"/>
              <a:t>lost</a:t>
            </a:r>
            <a:r>
              <a:rPr lang="fr-FR" sz="2400" dirty="0" smtClean="0"/>
              <a:t> in middle </a:t>
            </a:r>
            <a:r>
              <a:rPr lang="fr-FR" sz="2400" dirty="0" err="1" smtClean="0"/>
              <a:t>age</a:t>
            </a:r>
            <a:r>
              <a:rPr lang="fr-FR" sz="2400" dirty="0" smtClean="0"/>
              <a:t> </a:t>
            </a:r>
            <a:r>
              <a:rPr lang="fr-FR" sz="2400" dirty="0"/>
              <a:t>(</a:t>
            </a:r>
            <a:r>
              <a:rPr lang="fr-FR" sz="2400" dirty="0" smtClean="0"/>
              <a:t>Suri et al 2012)</a:t>
            </a:r>
          </a:p>
        </p:txBody>
      </p:sp>
    </p:spTree>
    <p:extLst>
      <p:ext uri="{BB962C8B-B14F-4D97-AF65-F5344CB8AC3E}">
        <p14:creationId xmlns:p14="http://schemas.microsoft.com/office/powerpoint/2010/main" val="310333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3466" y="274638"/>
            <a:ext cx="8229600" cy="1143000"/>
          </a:xfr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fr-FR" dirty="0" err="1" smtClean="0"/>
              <a:t>Humans</a:t>
            </a:r>
            <a:r>
              <a:rPr lang="fr-FR" dirty="0" smtClean="0"/>
              <a:t>: </a:t>
            </a:r>
            <a:r>
              <a:rPr lang="fr-FR" dirty="0" err="1" smtClean="0"/>
              <a:t>epigenetic</a:t>
            </a:r>
            <a:r>
              <a:rPr lang="fr-FR" dirty="0" smtClean="0"/>
              <a:t> impact of the </a:t>
            </a:r>
            <a:r>
              <a:rPr lang="fr-FR" dirty="0" err="1" smtClean="0"/>
              <a:t>environment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fr-FR" sz="3100" dirty="0" err="1" smtClean="0"/>
              <a:t>Depressive</a:t>
            </a:r>
            <a:r>
              <a:rPr lang="fr-FR" sz="3100" dirty="0" smtClean="0"/>
              <a:t> </a:t>
            </a:r>
            <a:r>
              <a:rPr lang="fr-FR" sz="3100" dirty="0" err="1" smtClean="0"/>
              <a:t>mothers</a:t>
            </a:r>
            <a:r>
              <a:rPr lang="fr-FR" sz="3100" dirty="0" smtClean="0"/>
              <a:t> in  the </a:t>
            </a:r>
            <a:r>
              <a:rPr lang="fr-FR" sz="3100" dirty="0" err="1" smtClean="0"/>
              <a:t>third</a:t>
            </a:r>
            <a:r>
              <a:rPr lang="fr-FR" sz="3100" dirty="0" smtClean="0"/>
              <a:t> </a:t>
            </a:r>
            <a:r>
              <a:rPr lang="fr-FR" sz="3100" dirty="0" err="1" smtClean="0"/>
              <a:t>trimester</a:t>
            </a:r>
            <a:r>
              <a:rPr lang="fr-FR" sz="3100" dirty="0" smtClean="0"/>
              <a:t> of </a:t>
            </a:r>
            <a:r>
              <a:rPr lang="fr-FR" sz="3100" dirty="0" err="1" smtClean="0"/>
              <a:t>pregnancy</a:t>
            </a:r>
            <a:r>
              <a:rPr lang="fr-FR" sz="3100" dirty="0" smtClean="0"/>
              <a:t>: </a:t>
            </a:r>
            <a:r>
              <a:rPr lang="fr-FR" sz="3100" dirty="0" err="1"/>
              <a:t>h</a:t>
            </a:r>
            <a:r>
              <a:rPr lang="fr-FR" sz="3100" dirty="0" err="1" smtClean="0"/>
              <a:t>ypermethylated</a:t>
            </a:r>
            <a:r>
              <a:rPr lang="fr-FR" sz="3100" dirty="0" smtClean="0"/>
              <a:t> GR </a:t>
            </a:r>
            <a:r>
              <a:rPr lang="fr-FR" sz="3100" dirty="0" err="1" smtClean="0"/>
              <a:t>promoters</a:t>
            </a:r>
            <a:r>
              <a:rPr lang="fr-FR" sz="3100" dirty="0" smtClean="0"/>
              <a:t> and </a:t>
            </a:r>
            <a:r>
              <a:rPr lang="fr-FR" sz="3100" dirty="0" err="1" smtClean="0"/>
              <a:t>higher</a:t>
            </a:r>
            <a:r>
              <a:rPr lang="fr-FR" sz="3100" dirty="0" smtClean="0"/>
              <a:t> cortisol </a:t>
            </a:r>
            <a:r>
              <a:rPr lang="fr-FR" sz="3100" dirty="0" err="1" smtClean="0"/>
              <a:t>responses</a:t>
            </a:r>
            <a:r>
              <a:rPr lang="fr-FR" sz="3100" dirty="0" smtClean="0"/>
              <a:t> in 3 </a:t>
            </a:r>
            <a:r>
              <a:rPr lang="fr-FR" sz="3100" dirty="0" err="1" smtClean="0"/>
              <a:t>month</a:t>
            </a:r>
            <a:r>
              <a:rPr lang="fr-FR" sz="3100" dirty="0" smtClean="0"/>
              <a:t> </a:t>
            </a:r>
            <a:r>
              <a:rPr lang="fr-FR" sz="3100" dirty="0" err="1" smtClean="0"/>
              <a:t>old</a:t>
            </a:r>
            <a:r>
              <a:rPr lang="fr-FR" sz="3100" dirty="0" smtClean="0"/>
              <a:t> babies (</a:t>
            </a:r>
            <a:r>
              <a:rPr lang="fr-FR" sz="3100" dirty="0" err="1" smtClean="0"/>
              <a:t>Oberlander</a:t>
            </a:r>
            <a:r>
              <a:rPr lang="fr-FR" sz="3100" dirty="0" smtClean="0"/>
              <a:t> et al, (2008)</a:t>
            </a:r>
          </a:p>
          <a:p>
            <a:endParaRPr lang="fr-FR" sz="3100" dirty="0" smtClean="0"/>
          </a:p>
          <a:p>
            <a:r>
              <a:rPr lang="fr-FR" sz="3100" dirty="0" smtClean="0"/>
              <a:t>Infants </a:t>
            </a:r>
            <a:r>
              <a:rPr lang="fr-FR" sz="3100" dirty="0" err="1" smtClean="0"/>
              <a:t>born</a:t>
            </a:r>
            <a:r>
              <a:rPr lang="fr-FR" sz="3100" dirty="0" smtClean="0"/>
              <a:t> by CS : </a:t>
            </a:r>
            <a:r>
              <a:rPr lang="fr-FR" sz="3100" dirty="0" err="1" smtClean="0"/>
              <a:t>increased</a:t>
            </a:r>
            <a:r>
              <a:rPr lang="fr-FR" sz="3100" dirty="0" smtClean="0"/>
              <a:t> DNA </a:t>
            </a:r>
            <a:r>
              <a:rPr lang="fr-FR" sz="3100" dirty="0" err="1" smtClean="0"/>
              <a:t>methylation</a:t>
            </a:r>
            <a:r>
              <a:rPr lang="fr-FR" sz="3100" dirty="0" smtClean="0"/>
              <a:t> in the first 3-5 </a:t>
            </a:r>
            <a:r>
              <a:rPr lang="fr-FR" sz="3100" dirty="0" err="1" smtClean="0"/>
              <a:t>days</a:t>
            </a:r>
            <a:endParaRPr lang="fr-FR" sz="3100" dirty="0" smtClean="0"/>
          </a:p>
          <a:p>
            <a:pPr marL="0" indent="0">
              <a:buNone/>
            </a:pPr>
            <a:endParaRPr lang="fr-FR" sz="3100" dirty="0"/>
          </a:p>
          <a:p>
            <a:r>
              <a:rPr lang="fr-FR" sz="3100" dirty="0"/>
              <a:t>More </a:t>
            </a:r>
            <a:r>
              <a:rPr lang="fr-FR" sz="3100" dirty="0" err="1"/>
              <a:t>methylated</a:t>
            </a:r>
            <a:r>
              <a:rPr lang="fr-FR" sz="3100" dirty="0"/>
              <a:t> </a:t>
            </a:r>
            <a:r>
              <a:rPr lang="fr-FR" sz="3100" dirty="0" smtClean="0"/>
              <a:t>and </a:t>
            </a:r>
            <a:r>
              <a:rPr lang="fr-FR" sz="3100" dirty="0" err="1" smtClean="0"/>
              <a:t>fewer</a:t>
            </a:r>
            <a:r>
              <a:rPr lang="fr-FR" sz="3100" dirty="0" smtClean="0"/>
              <a:t> </a:t>
            </a:r>
            <a:r>
              <a:rPr lang="fr-FR" sz="3100" dirty="0" err="1"/>
              <a:t>expressed</a:t>
            </a:r>
            <a:r>
              <a:rPr lang="fr-FR" sz="3100" dirty="0"/>
              <a:t> </a:t>
            </a:r>
            <a:r>
              <a:rPr lang="fr-FR" sz="3100" dirty="0" err="1" smtClean="0"/>
              <a:t>genes</a:t>
            </a:r>
            <a:r>
              <a:rPr lang="fr-FR" sz="3100" dirty="0" smtClean="0"/>
              <a:t> </a:t>
            </a:r>
            <a:r>
              <a:rPr lang="fr-FR" sz="3100" dirty="0"/>
              <a:t>in </a:t>
            </a:r>
            <a:r>
              <a:rPr lang="fr-FR" sz="3100" dirty="0" err="1"/>
              <a:t>institutionalised</a:t>
            </a:r>
            <a:r>
              <a:rPr lang="fr-FR" sz="3100" dirty="0"/>
              <a:t> </a:t>
            </a:r>
            <a:r>
              <a:rPr lang="fr-FR" sz="3100" dirty="0" err="1" smtClean="0"/>
              <a:t>children</a:t>
            </a:r>
            <a:r>
              <a:rPr lang="fr-FR" sz="3100" dirty="0" smtClean="0"/>
              <a:t> (</a:t>
            </a:r>
            <a:r>
              <a:rPr lang="fr-FR" sz="3100" dirty="0"/>
              <a:t>(</a:t>
            </a:r>
            <a:r>
              <a:rPr lang="fr-FR" sz="3100" dirty="0" err="1"/>
              <a:t>Naumova</a:t>
            </a:r>
            <a:r>
              <a:rPr lang="fr-FR" sz="3100" dirty="0"/>
              <a:t> et al (2012)</a:t>
            </a:r>
          </a:p>
          <a:p>
            <a:endParaRPr lang="fr-FR" sz="3100" dirty="0" smtClean="0"/>
          </a:p>
          <a:p>
            <a:endParaRPr lang="fr-FR" sz="3100" dirty="0"/>
          </a:p>
          <a:p>
            <a:r>
              <a:rPr lang="fr-FR" sz="3100" dirty="0" smtClean="0"/>
              <a:t>  </a:t>
            </a:r>
            <a:r>
              <a:rPr lang="fr-FR" sz="3100" dirty="0" err="1" smtClean="0"/>
              <a:t>Methylated</a:t>
            </a:r>
            <a:r>
              <a:rPr lang="fr-FR" sz="3100" dirty="0" smtClean="0"/>
              <a:t> </a:t>
            </a:r>
            <a:r>
              <a:rPr lang="fr-FR" sz="3100" dirty="0" err="1"/>
              <a:t>genes</a:t>
            </a:r>
            <a:r>
              <a:rPr lang="fr-FR" sz="3100" dirty="0"/>
              <a:t> </a:t>
            </a:r>
            <a:r>
              <a:rPr lang="fr-FR" sz="3100" dirty="0" smtClean="0"/>
              <a:t>: the </a:t>
            </a:r>
            <a:r>
              <a:rPr lang="fr-FR" sz="3100" dirty="0"/>
              <a:t>control of immune </a:t>
            </a:r>
            <a:r>
              <a:rPr lang="fr-FR" sz="3100" dirty="0" err="1"/>
              <a:t>response</a:t>
            </a:r>
            <a:r>
              <a:rPr lang="fr-FR" sz="3100" dirty="0"/>
              <a:t> ,</a:t>
            </a:r>
            <a:r>
              <a:rPr lang="fr-FR" sz="3100" dirty="0" smtClean="0"/>
              <a:t> </a:t>
            </a:r>
            <a:r>
              <a:rPr lang="fr-FR" sz="3100" dirty="0"/>
              <a:t>cellular </a:t>
            </a:r>
            <a:r>
              <a:rPr lang="fr-FR" sz="3100" dirty="0" smtClean="0"/>
              <a:t>   </a:t>
            </a:r>
            <a:r>
              <a:rPr lang="fr-FR" sz="3100" dirty="0" err="1" smtClean="0"/>
              <a:t>signalling</a:t>
            </a:r>
            <a:r>
              <a:rPr lang="fr-FR" sz="3100" dirty="0" smtClean="0"/>
              <a:t> </a:t>
            </a:r>
            <a:r>
              <a:rPr lang="fr-FR" sz="3100" dirty="0" err="1"/>
              <a:t>systems</a:t>
            </a:r>
            <a:r>
              <a:rPr lang="fr-FR" sz="3100" dirty="0"/>
              <a:t>, the </a:t>
            </a:r>
            <a:r>
              <a:rPr lang="fr-FR" sz="3100" dirty="0" err="1"/>
              <a:t>biosynthesis</a:t>
            </a:r>
            <a:r>
              <a:rPr lang="fr-FR" sz="3100" dirty="0"/>
              <a:t> of hormones, </a:t>
            </a:r>
            <a:r>
              <a:rPr lang="fr-FR" sz="3100" dirty="0" err="1"/>
              <a:t>neurotransmitters</a:t>
            </a:r>
            <a:r>
              <a:rPr lang="fr-FR" sz="3100" dirty="0"/>
              <a:t> ,  the control of  </a:t>
            </a:r>
            <a:r>
              <a:rPr lang="fr-FR" sz="3100" dirty="0" err="1"/>
              <a:t>receptor</a:t>
            </a:r>
            <a:r>
              <a:rPr lang="fr-FR" sz="3100" dirty="0"/>
              <a:t> </a:t>
            </a:r>
            <a:r>
              <a:rPr lang="fr-FR" sz="3100" dirty="0" err="1"/>
              <a:t>activity</a:t>
            </a:r>
            <a:r>
              <a:rPr lang="fr-FR" sz="3100" dirty="0"/>
              <a:t> </a:t>
            </a:r>
            <a:r>
              <a:rPr lang="fr-FR" sz="3100" dirty="0" err="1"/>
              <a:t>including</a:t>
            </a:r>
            <a:r>
              <a:rPr lang="fr-FR" sz="3100" dirty="0"/>
              <a:t>  </a:t>
            </a:r>
            <a:r>
              <a:rPr lang="fr-FR" sz="3100" dirty="0" err="1"/>
              <a:t>that</a:t>
            </a:r>
            <a:r>
              <a:rPr lang="fr-FR" sz="3100" dirty="0"/>
              <a:t> of the HPA system</a:t>
            </a:r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65695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1546</Words>
  <Application>Microsoft Macintosh PowerPoint</Application>
  <PresentationFormat>Présentation à l'écran (4:3)</PresentationFormat>
  <Paragraphs>193</Paragraphs>
  <Slides>21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EPIGENETICS AND IMPLICATIONS FOR CLINICAL INTERVENTIONS AND PREVENTION STRATEGIES.  ACBS  2015</vt:lpstr>
      <vt:lpstr>Présentation PowerPoint</vt:lpstr>
      <vt:lpstr>Présentation PowerPoint</vt:lpstr>
      <vt:lpstr>Présentation PowerPoint</vt:lpstr>
      <vt:lpstr>How do environmental  influences get under the skin and embed themselves in the genome?</vt:lpstr>
      <vt:lpstr>ANIMAL STUDIES: How can specific behaviours affect gene expression? </vt:lpstr>
      <vt:lpstr>POST NATAL: Maternal  nurturing: </vt:lpstr>
      <vt:lpstr>Separation in infancy</vt:lpstr>
      <vt:lpstr>Humans: epigenetic impact of the environment</vt:lpstr>
      <vt:lpstr>Childhood stress exposure and DNA methylation in adolescence.(Essex et al,2013)</vt:lpstr>
      <vt:lpstr>Clinical consequences</vt:lpstr>
      <vt:lpstr>Post-mortem brain studies</vt:lpstr>
      <vt:lpstr>Interventions</vt:lpstr>
      <vt:lpstr>PTSD veterans and exposure psychotherapy (pilot study-Yehuda et al, 2013)</vt:lpstr>
      <vt:lpstr> Prevention in vulnerable high risk populations (What do we  already know?) </vt:lpstr>
      <vt:lpstr>Prevention</vt:lpstr>
      <vt:lpstr>TARGETED INTERVENTIONS (Vallarino et al,in press) 10 high risk studies (RCT and case series) </vt:lpstr>
      <vt:lpstr>Questions  asked by Vallarino et al</vt:lpstr>
      <vt:lpstr>ACT for prevention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josephine loftus</dc:creator>
  <cp:lastModifiedBy>josephine loftus</cp:lastModifiedBy>
  <cp:revision>167</cp:revision>
  <dcterms:created xsi:type="dcterms:W3CDTF">2015-06-21T09:42:19Z</dcterms:created>
  <dcterms:modified xsi:type="dcterms:W3CDTF">2015-09-13T10:37:27Z</dcterms:modified>
</cp:coreProperties>
</file>